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6" r:id="rId7"/>
    <p:sldId id="265" r:id="rId8"/>
    <p:sldId id="261" r:id="rId9"/>
    <p:sldId id="263" r:id="rId10"/>
    <p:sldId id="267" r:id="rId11"/>
    <p:sldId id="269" r:id="rId12"/>
    <p:sldId id="268" r:id="rId13"/>
    <p:sldId id="270" r:id="rId14"/>
    <p:sldId id="274" r:id="rId15"/>
    <p:sldId id="273" r:id="rId16"/>
    <p:sldId id="271" r:id="rId17"/>
    <p:sldId id="272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svg"/><Relationship Id="rId1" Type="http://schemas.openxmlformats.org/officeDocument/2006/relationships/image" Target="../media/image57.png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6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svg"/><Relationship Id="rId1" Type="http://schemas.openxmlformats.org/officeDocument/2006/relationships/image" Target="../media/image57.png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00775C-173E-41B6-A3E1-F740854EFD1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2861527-0269-45F8-BCBC-C269E13B9851}">
      <dgm:prSet/>
      <dgm:spPr/>
      <dgm:t>
        <a:bodyPr/>
        <a:lstStyle/>
        <a:p>
          <a:r>
            <a:rPr lang="es-CO" dirty="0"/>
            <a:t>CORREO ELECTRONICO:</a:t>
          </a:r>
        </a:p>
        <a:p>
          <a:r>
            <a:rPr lang="es-CO" dirty="0"/>
            <a:t>ingenieriamontajesyservicios@gmail.com</a:t>
          </a:r>
          <a:endParaRPr lang="en-US" dirty="0"/>
        </a:p>
      </dgm:t>
    </dgm:pt>
    <dgm:pt modelId="{2CE757A4-8BCD-4876-BFF9-4CFF10D15490}" type="parTrans" cxnId="{DC35839B-B4A2-4533-8A82-D0BB857A60C4}">
      <dgm:prSet/>
      <dgm:spPr/>
      <dgm:t>
        <a:bodyPr/>
        <a:lstStyle/>
        <a:p>
          <a:endParaRPr lang="en-US"/>
        </a:p>
      </dgm:t>
    </dgm:pt>
    <dgm:pt modelId="{4E3D2A29-9189-43AE-B97D-DDF0A0374263}" type="sibTrans" cxnId="{DC35839B-B4A2-4533-8A82-D0BB857A60C4}">
      <dgm:prSet/>
      <dgm:spPr/>
      <dgm:t>
        <a:bodyPr/>
        <a:lstStyle/>
        <a:p>
          <a:endParaRPr lang="en-US"/>
        </a:p>
      </dgm:t>
    </dgm:pt>
    <dgm:pt modelId="{D117137D-03F2-44FC-8198-723ECD1DE433}">
      <dgm:prSet/>
      <dgm:spPr/>
      <dgm:t>
        <a:bodyPr/>
        <a:lstStyle/>
        <a:p>
          <a:r>
            <a:rPr lang="es-CO" dirty="0"/>
            <a:t>CELULAR: 3178647128</a:t>
          </a:r>
          <a:endParaRPr lang="en-US" dirty="0"/>
        </a:p>
      </dgm:t>
    </dgm:pt>
    <dgm:pt modelId="{55CF4725-5153-437C-946D-1C7D4C91ED47}" type="parTrans" cxnId="{32419C66-F730-4701-ADFD-EC8948D1B126}">
      <dgm:prSet/>
      <dgm:spPr/>
      <dgm:t>
        <a:bodyPr/>
        <a:lstStyle/>
        <a:p>
          <a:endParaRPr lang="en-US"/>
        </a:p>
      </dgm:t>
    </dgm:pt>
    <dgm:pt modelId="{B6C108E2-8B5A-4E77-8DA0-9D62BA50B17F}" type="sibTrans" cxnId="{32419C66-F730-4701-ADFD-EC8948D1B126}">
      <dgm:prSet/>
      <dgm:spPr/>
      <dgm:t>
        <a:bodyPr/>
        <a:lstStyle/>
        <a:p>
          <a:endParaRPr lang="en-US"/>
        </a:p>
      </dgm:t>
    </dgm:pt>
    <dgm:pt modelId="{EA6FAD58-9807-4A00-BCC0-6CB45AEFEA30}">
      <dgm:prSet/>
      <dgm:spPr/>
      <dgm:t>
        <a:bodyPr/>
        <a:lstStyle/>
        <a:p>
          <a:r>
            <a:rPr lang="es-CO" dirty="0"/>
            <a:t>DIRECCION: Cll 81 No 11-08</a:t>
          </a:r>
          <a:endParaRPr lang="en-US" dirty="0"/>
        </a:p>
      </dgm:t>
    </dgm:pt>
    <dgm:pt modelId="{B3970004-5B97-4E45-8839-815001F7D8CA}" type="parTrans" cxnId="{0DA16061-CDC7-46D2-B9DB-28016272DD2D}">
      <dgm:prSet/>
      <dgm:spPr/>
      <dgm:t>
        <a:bodyPr/>
        <a:lstStyle/>
        <a:p>
          <a:endParaRPr lang="en-US"/>
        </a:p>
      </dgm:t>
    </dgm:pt>
    <dgm:pt modelId="{B43C2710-1AFD-47EF-9BB6-A3E948B4F832}" type="sibTrans" cxnId="{0DA16061-CDC7-46D2-B9DB-28016272DD2D}">
      <dgm:prSet/>
      <dgm:spPr/>
      <dgm:t>
        <a:bodyPr/>
        <a:lstStyle/>
        <a:p>
          <a:endParaRPr lang="en-US"/>
        </a:p>
      </dgm:t>
    </dgm:pt>
    <dgm:pt modelId="{BAFA8245-A282-46E2-A133-303862F76768}">
      <dgm:prSet/>
      <dgm:spPr/>
      <dgm:t>
        <a:bodyPr/>
        <a:lstStyle/>
        <a:p>
          <a:r>
            <a:rPr lang="es-CO" dirty="0"/>
            <a:t>CIUDAD: Bogotá, Colombia.</a:t>
          </a:r>
          <a:endParaRPr lang="en-US" dirty="0"/>
        </a:p>
      </dgm:t>
    </dgm:pt>
    <dgm:pt modelId="{A82F11FD-0E40-431A-BEAC-5F8E4C576AC3}" type="parTrans" cxnId="{0469D03C-7A53-4132-9DE3-2BFEE66B5A0D}">
      <dgm:prSet/>
      <dgm:spPr/>
      <dgm:t>
        <a:bodyPr/>
        <a:lstStyle/>
        <a:p>
          <a:endParaRPr lang="en-US"/>
        </a:p>
      </dgm:t>
    </dgm:pt>
    <dgm:pt modelId="{6C1A912F-9204-4A31-A08D-8628CDF515EE}" type="sibTrans" cxnId="{0469D03C-7A53-4132-9DE3-2BFEE66B5A0D}">
      <dgm:prSet/>
      <dgm:spPr/>
      <dgm:t>
        <a:bodyPr/>
        <a:lstStyle/>
        <a:p>
          <a:endParaRPr lang="en-US"/>
        </a:p>
      </dgm:t>
    </dgm:pt>
    <dgm:pt modelId="{2CBBCD96-EA4F-4566-8D9F-D086FE9250F6}" type="pres">
      <dgm:prSet presAssocID="{C700775C-173E-41B6-A3E1-F740854EFD1E}" presName="root" presStyleCnt="0">
        <dgm:presLayoutVars>
          <dgm:dir/>
          <dgm:resizeHandles val="exact"/>
        </dgm:presLayoutVars>
      </dgm:prSet>
      <dgm:spPr/>
    </dgm:pt>
    <dgm:pt modelId="{69619B97-255B-439E-9F6B-5C8A38B0D69A}" type="pres">
      <dgm:prSet presAssocID="{52861527-0269-45F8-BCBC-C269E13B9851}" presName="compNode" presStyleCnt="0"/>
      <dgm:spPr/>
    </dgm:pt>
    <dgm:pt modelId="{0A90B8ED-9770-4926-BE65-2D6C095AB023}" type="pres">
      <dgm:prSet presAssocID="{52861527-0269-45F8-BCBC-C269E13B9851}" presName="bgRect" presStyleLbl="bgShp" presStyleIdx="0" presStyleCnt="4"/>
      <dgm:spPr/>
    </dgm:pt>
    <dgm:pt modelId="{272C14CC-4775-4863-9ACA-2BCF006462B9}" type="pres">
      <dgm:prSet presAssocID="{52861527-0269-45F8-BCBC-C269E13B985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bre"/>
        </a:ext>
      </dgm:extLst>
    </dgm:pt>
    <dgm:pt modelId="{5B805ADB-4985-40C3-A00C-8EDA66EF42D6}" type="pres">
      <dgm:prSet presAssocID="{52861527-0269-45F8-BCBC-C269E13B9851}" presName="spaceRect" presStyleCnt="0"/>
      <dgm:spPr/>
    </dgm:pt>
    <dgm:pt modelId="{746F7882-4F12-4358-A533-0A7D4DF6C5BC}" type="pres">
      <dgm:prSet presAssocID="{52861527-0269-45F8-BCBC-C269E13B9851}" presName="parTx" presStyleLbl="revTx" presStyleIdx="0" presStyleCnt="4">
        <dgm:presLayoutVars>
          <dgm:chMax val="0"/>
          <dgm:chPref val="0"/>
        </dgm:presLayoutVars>
      </dgm:prSet>
      <dgm:spPr/>
    </dgm:pt>
    <dgm:pt modelId="{DD094BB1-FD7F-406E-970E-5244FA5045C5}" type="pres">
      <dgm:prSet presAssocID="{4E3D2A29-9189-43AE-B97D-DDF0A0374263}" presName="sibTrans" presStyleCnt="0"/>
      <dgm:spPr/>
    </dgm:pt>
    <dgm:pt modelId="{656D630D-4AB5-43CA-8B11-4130AE6EC8F1}" type="pres">
      <dgm:prSet presAssocID="{D117137D-03F2-44FC-8198-723ECD1DE433}" presName="compNode" presStyleCnt="0"/>
      <dgm:spPr/>
    </dgm:pt>
    <dgm:pt modelId="{B5EAED5D-986F-46CE-BF5E-20CA9C352F9F}" type="pres">
      <dgm:prSet presAssocID="{D117137D-03F2-44FC-8198-723ECD1DE433}" presName="bgRect" presStyleLbl="bgShp" presStyleIdx="1" presStyleCnt="4"/>
      <dgm:spPr/>
    </dgm:pt>
    <dgm:pt modelId="{50D74306-3D11-4E65-9804-1C0B36AD689D}" type="pres">
      <dgm:prSet presAssocID="{D117137D-03F2-44FC-8198-723ECD1DE43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áfono"/>
        </a:ext>
      </dgm:extLst>
    </dgm:pt>
    <dgm:pt modelId="{DB6D94B5-0B4B-4F05-8DBE-5B06346BBD9D}" type="pres">
      <dgm:prSet presAssocID="{D117137D-03F2-44FC-8198-723ECD1DE433}" presName="spaceRect" presStyleCnt="0"/>
      <dgm:spPr/>
    </dgm:pt>
    <dgm:pt modelId="{6FA4B375-F9B5-47CE-AF07-F6FD74F02872}" type="pres">
      <dgm:prSet presAssocID="{D117137D-03F2-44FC-8198-723ECD1DE433}" presName="parTx" presStyleLbl="revTx" presStyleIdx="1" presStyleCnt="4">
        <dgm:presLayoutVars>
          <dgm:chMax val="0"/>
          <dgm:chPref val="0"/>
        </dgm:presLayoutVars>
      </dgm:prSet>
      <dgm:spPr/>
    </dgm:pt>
    <dgm:pt modelId="{C538B8A2-5BAC-4EC6-B1F6-57F42C71A276}" type="pres">
      <dgm:prSet presAssocID="{B6C108E2-8B5A-4E77-8DA0-9D62BA50B17F}" presName="sibTrans" presStyleCnt="0"/>
      <dgm:spPr/>
    </dgm:pt>
    <dgm:pt modelId="{3130C019-38B2-4DB8-B408-1EB459123DCC}" type="pres">
      <dgm:prSet presAssocID="{EA6FAD58-9807-4A00-BCC0-6CB45AEFEA30}" presName="compNode" presStyleCnt="0"/>
      <dgm:spPr/>
    </dgm:pt>
    <dgm:pt modelId="{D398538C-6313-438E-B5C7-D990502DAC50}" type="pres">
      <dgm:prSet presAssocID="{EA6FAD58-9807-4A00-BCC0-6CB45AEFEA30}" presName="bgRect" presStyleLbl="bgShp" presStyleIdx="2" presStyleCnt="4"/>
      <dgm:spPr/>
    </dgm:pt>
    <dgm:pt modelId="{C7EB50BE-EFE1-4AFC-A074-671254698C72}" type="pres">
      <dgm:prSet presAssocID="{EA6FAD58-9807-4A00-BCC0-6CB45AEFEA3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sa"/>
        </a:ext>
      </dgm:extLst>
    </dgm:pt>
    <dgm:pt modelId="{B7A32336-0587-421E-A744-64B53A6FB4B1}" type="pres">
      <dgm:prSet presAssocID="{EA6FAD58-9807-4A00-BCC0-6CB45AEFEA30}" presName="spaceRect" presStyleCnt="0"/>
      <dgm:spPr/>
    </dgm:pt>
    <dgm:pt modelId="{8C5C8956-4EC0-44C9-B95E-E029E81D2381}" type="pres">
      <dgm:prSet presAssocID="{EA6FAD58-9807-4A00-BCC0-6CB45AEFEA30}" presName="parTx" presStyleLbl="revTx" presStyleIdx="2" presStyleCnt="4">
        <dgm:presLayoutVars>
          <dgm:chMax val="0"/>
          <dgm:chPref val="0"/>
        </dgm:presLayoutVars>
      </dgm:prSet>
      <dgm:spPr/>
    </dgm:pt>
    <dgm:pt modelId="{1D56488F-E9E4-447E-A13F-27B773FDCEAF}" type="pres">
      <dgm:prSet presAssocID="{B43C2710-1AFD-47EF-9BB6-A3E948B4F832}" presName="sibTrans" presStyleCnt="0"/>
      <dgm:spPr/>
    </dgm:pt>
    <dgm:pt modelId="{8565FB9F-174D-433C-A4CD-27C44324DCC8}" type="pres">
      <dgm:prSet presAssocID="{BAFA8245-A282-46E2-A133-303862F76768}" presName="compNode" presStyleCnt="0"/>
      <dgm:spPr/>
    </dgm:pt>
    <dgm:pt modelId="{1FB40E1A-1265-4F9A-8C01-AF795E8276CB}" type="pres">
      <dgm:prSet presAssocID="{BAFA8245-A282-46E2-A133-303862F76768}" presName="bgRect" presStyleLbl="bgShp" presStyleIdx="3" presStyleCnt="4"/>
      <dgm:spPr/>
    </dgm:pt>
    <dgm:pt modelId="{1CEED978-3F02-418D-A0B0-8E61BFD1AA5E}" type="pres">
      <dgm:prSet presAssocID="{BAFA8245-A282-46E2-A133-303862F7676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D64BD7F3-EA31-41AC-BF5B-4874BFBA653A}" type="pres">
      <dgm:prSet presAssocID="{BAFA8245-A282-46E2-A133-303862F76768}" presName="spaceRect" presStyleCnt="0"/>
      <dgm:spPr/>
    </dgm:pt>
    <dgm:pt modelId="{16C24B8A-72C5-4A08-92D3-EB53ABDC942D}" type="pres">
      <dgm:prSet presAssocID="{BAFA8245-A282-46E2-A133-303862F7676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5662132-08DF-4629-BC22-3817FFC76F3D}" type="presOf" srcId="{BAFA8245-A282-46E2-A133-303862F76768}" destId="{16C24B8A-72C5-4A08-92D3-EB53ABDC942D}" srcOrd="0" destOrd="0" presId="urn:microsoft.com/office/officeart/2018/2/layout/IconVerticalSolidList"/>
    <dgm:cxn modelId="{0469D03C-7A53-4132-9DE3-2BFEE66B5A0D}" srcId="{C700775C-173E-41B6-A3E1-F740854EFD1E}" destId="{BAFA8245-A282-46E2-A133-303862F76768}" srcOrd="3" destOrd="0" parTransId="{A82F11FD-0E40-431A-BEAC-5F8E4C576AC3}" sibTransId="{6C1A912F-9204-4A31-A08D-8628CDF515EE}"/>
    <dgm:cxn modelId="{82C83C5E-81B8-47B6-ACF3-582AF441FC73}" type="presOf" srcId="{C700775C-173E-41B6-A3E1-F740854EFD1E}" destId="{2CBBCD96-EA4F-4566-8D9F-D086FE9250F6}" srcOrd="0" destOrd="0" presId="urn:microsoft.com/office/officeart/2018/2/layout/IconVerticalSolidList"/>
    <dgm:cxn modelId="{0DA16061-CDC7-46D2-B9DB-28016272DD2D}" srcId="{C700775C-173E-41B6-A3E1-F740854EFD1E}" destId="{EA6FAD58-9807-4A00-BCC0-6CB45AEFEA30}" srcOrd="2" destOrd="0" parTransId="{B3970004-5B97-4E45-8839-815001F7D8CA}" sibTransId="{B43C2710-1AFD-47EF-9BB6-A3E948B4F832}"/>
    <dgm:cxn modelId="{32419C66-F730-4701-ADFD-EC8948D1B126}" srcId="{C700775C-173E-41B6-A3E1-F740854EFD1E}" destId="{D117137D-03F2-44FC-8198-723ECD1DE433}" srcOrd="1" destOrd="0" parTransId="{55CF4725-5153-437C-946D-1C7D4C91ED47}" sibTransId="{B6C108E2-8B5A-4E77-8DA0-9D62BA50B17F}"/>
    <dgm:cxn modelId="{E2BAA467-80FB-4068-BEC2-8C4112BF39F1}" type="presOf" srcId="{52861527-0269-45F8-BCBC-C269E13B9851}" destId="{746F7882-4F12-4358-A533-0A7D4DF6C5BC}" srcOrd="0" destOrd="0" presId="urn:microsoft.com/office/officeart/2018/2/layout/IconVerticalSolidList"/>
    <dgm:cxn modelId="{DC35839B-B4A2-4533-8A82-D0BB857A60C4}" srcId="{C700775C-173E-41B6-A3E1-F740854EFD1E}" destId="{52861527-0269-45F8-BCBC-C269E13B9851}" srcOrd="0" destOrd="0" parTransId="{2CE757A4-8BCD-4876-BFF9-4CFF10D15490}" sibTransId="{4E3D2A29-9189-43AE-B97D-DDF0A0374263}"/>
    <dgm:cxn modelId="{61E938AA-BB26-446F-9FFE-CE71B9802DCC}" type="presOf" srcId="{D117137D-03F2-44FC-8198-723ECD1DE433}" destId="{6FA4B375-F9B5-47CE-AF07-F6FD74F02872}" srcOrd="0" destOrd="0" presId="urn:microsoft.com/office/officeart/2018/2/layout/IconVerticalSolidList"/>
    <dgm:cxn modelId="{C6FFCFEF-7896-4DFF-BA30-9B7D22EE2CD1}" type="presOf" srcId="{EA6FAD58-9807-4A00-BCC0-6CB45AEFEA30}" destId="{8C5C8956-4EC0-44C9-B95E-E029E81D2381}" srcOrd="0" destOrd="0" presId="urn:microsoft.com/office/officeart/2018/2/layout/IconVerticalSolidList"/>
    <dgm:cxn modelId="{51F31585-564A-424A-B1FF-433375B36705}" type="presParOf" srcId="{2CBBCD96-EA4F-4566-8D9F-D086FE9250F6}" destId="{69619B97-255B-439E-9F6B-5C8A38B0D69A}" srcOrd="0" destOrd="0" presId="urn:microsoft.com/office/officeart/2018/2/layout/IconVerticalSolidList"/>
    <dgm:cxn modelId="{375054AB-1FAC-428C-B122-4721F27141AF}" type="presParOf" srcId="{69619B97-255B-439E-9F6B-5C8A38B0D69A}" destId="{0A90B8ED-9770-4926-BE65-2D6C095AB023}" srcOrd="0" destOrd="0" presId="urn:microsoft.com/office/officeart/2018/2/layout/IconVerticalSolidList"/>
    <dgm:cxn modelId="{2F2400BD-53AA-442B-9E39-7B29830999E0}" type="presParOf" srcId="{69619B97-255B-439E-9F6B-5C8A38B0D69A}" destId="{272C14CC-4775-4863-9ACA-2BCF006462B9}" srcOrd="1" destOrd="0" presId="urn:microsoft.com/office/officeart/2018/2/layout/IconVerticalSolidList"/>
    <dgm:cxn modelId="{80C08B8C-840F-43D0-B5E4-0DE9814DF940}" type="presParOf" srcId="{69619B97-255B-439E-9F6B-5C8A38B0D69A}" destId="{5B805ADB-4985-40C3-A00C-8EDA66EF42D6}" srcOrd="2" destOrd="0" presId="urn:microsoft.com/office/officeart/2018/2/layout/IconVerticalSolidList"/>
    <dgm:cxn modelId="{92557972-08D5-4043-B20C-BA0A6DF0E99C}" type="presParOf" srcId="{69619B97-255B-439E-9F6B-5C8A38B0D69A}" destId="{746F7882-4F12-4358-A533-0A7D4DF6C5BC}" srcOrd="3" destOrd="0" presId="urn:microsoft.com/office/officeart/2018/2/layout/IconVerticalSolidList"/>
    <dgm:cxn modelId="{C851676A-8060-472D-B985-28AD0BE583D1}" type="presParOf" srcId="{2CBBCD96-EA4F-4566-8D9F-D086FE9250F6}" destId="{DD094BB1-FD7F-406E-970E-5244FA5045C5}" srcOrd="1" destOrd="0" presId="urn:microsoft.com/office/officeart/2018/2/layout/IconVerticalSolidList"/>
    <dgm:cxn modelId="{4CAE46EC-43F4-40DC-92F0-FB9C27506500}" type="presParOf" srcId="{2CBBCD96-EA4F-4566-8D9F-D086FE9250F6}" destId="{656D630D-4AB5-43CA-8B11-4130AE6EC8F1}" srcOrd="2" destOrd="0" presId="urn:microsoft.com/office/officeart/2018/2/layout/IconVerticalSolidList"/>
    <dgm:cxn modelId="{8105AFE9-F30B-4C0F-986F-D535E43272CD}" type="presParOf" srcId="{656D630D-4AB5-43CA-8B11-4130AE6EC8F1}" destId="{B5EAED5D-986F-46CE-BF5E-20CA9C352F9F}" srcOrd="0" destOrd="0" presId="urn:microsoft.com/office/officeart/2018/2/layout/IconVerticalSolidList"/>
    <dgm:cxn modelId="{941FD9CA-2DF1-451F-9B31-3AA07AE9FB62}" type="presParOf" srcId="{656D630D-4AB5-43CA-8B11-4130AE6EC8F1}" destId="{50D74306-3D11-4E65-9804-1C0B36AD689D}" srcOrd="1" destOrd="0" presId="urn:microsoft.com/office/officeart/2018/2/layout/IconVerticalSolidList"/>
    <dgm:cxn modelId="{57E827D4-FF3A-4886-8EF8-574029FA6512}" type="presParOf" srcId="{656D630D-4AB5-43CA-8B11-4130AE6EC8F1}" destId="{DB6D94B5-0B4B-4F05-8DBE-5B06346BBD9D}" srcOrd="2" destOrd="0" presId="urn:microsoft.com/office/officeart/2018/2/layout/IconVerticalSolidList"/>
    <dgm:cxn modelId="{6A47DB65-CFC3-4546-BBEB-83E32AA1EBF6}" type="presParOf" srcId="{656D630D-4AB5-43CA-8B11-4130AE6EC8F1}" destId="{6FA4B375-F9B5-47CE-AF07-F6FD74F02872}" srcOrd="3" destOrd="0" presId="urn:microsoft.com/office/officeart/2018/2/layout/IconVerticalSolidList"/>
    <dgm:cxn modelId="{942C2FEB-E6D8-4428-BC7E-104A6AABE433}" type="presParOf" srcId="{2CBBCD96-EA4F-4566-8D9F-D086FE9250F6}" destId="{C538B8A2-5BAC-4EC6-B1F6-57F42C71A276}" srcOrd="3" destOrd="0" presId="urn:microsoft.com/office/officeart/2018/2/layout/IconVerticalSolidList"/>
    <dgm:cxn modelId="{FCED0EBA-BB5A-4917-A51B-E754AB489B72}" type="presParOf" srcId="{2CBBCD96-EA4F-4566-8D9F-D086FE9250F6}" destId="{3130C019-38B2-4DB8-B408-1EB459123DCC}" srcOrd="4" destOrd="0" presId="urn:microsoft.com/office/officeart/2018/2/layout/IconVerticalSolidList"/>
    <dgm:cxn modelId="{47981543-6B24-4C54-8043-5CFF087A326D}" type="presParOf" srcId="{3130C019-38B2-4DB8-B408-1EB459123DCC}" destId="{D398538C-6313-438E-B5C7-D990502DAC50}" srcOrd="0" destOrd="0" presId="urn:microsoft.com/office/officeart/2018/2/layout/IconVerticalSolidList"/>
    <dgm:cxn modelId="{11DBEE27-DFE0-486E-B6F9-F3FBE56F85CE}" type="presParOf" srcId="{3130C019-38B2-4DB8-B408-1EB459123DCC}" destId="{C7EB50BE-EFE1-4AFC-A074-671254698C72}" srcOrd="1" destOrd="0" presId="urn:microsoft.com/office/officeart/2018/2/layout/IconVerticalSolidList"/>
    <dgm:cxn modelId="{E0AA07F9-A7D4-41A5-916E-F385A953DE0A}" type="presParOf" srcId="{3130C019-38B2-4DB8-B408-1EB459123DCC}" destId="{B7A32336-0587-421E-A744-64B53A6FB4B1}" srcOrd="2" destOrd="0" presId="urn:microsoft.com/office/officeart/2018/2/layout/IconVerticalSolidList"/>
    <dgm:cxn modelId="{81726D98-5E9D-4C88-B9A1-D357C4F1F06C}" type="presParOf" srcId="{3130C019-38B2-4DB8-B408-1EB459123DCC}" destId="{8C5C8956-4EC0-44C9-B95E-E029E81D2381}" srcOrd="3" destOrd="0" presId="urn:microsoft.com/office/officeart/2018/2/layout/IconVerticalSolidList"/>
    <dgm:cxn modelId="{B67267B4-458B-4C03-ACF5-3C9AD9ABF1DF}" type="presParOf" srcId="{2CBBCD96-EA4F-4566-8D9F-D086FE9250F6}" destId="{1D56488F-E9E4-447E-A13F-27B773FDCEAF}" srcOrd="5" destOrd="0" presId="urn:microsoft.com/office/officeart/2018/2/layout/IconVerticalSolidList"/>
    <dgm:cxn modelId="{B511E465-5A88-490B-8200-909F194862F2}" type="presParOf" srcId="{2CBBCD96-EA4F-4566-8D9F-D086FE9250F6}" destId="{8565FB9F-174D-433C-A4CD-27C44324DCC8}" srcOrd="6" destOrd="0" presId="urn:microsoft.com/office/officeart/2018/2/layout/IconVerticalSolidList"/>
    <dgm:cxn modelId="{3F9A86DF-B773-473E-8F3C-002037A2F14D}" type="presParOf" srcId="{8565FB9F-174D-433C-A4CD-27C44324DCC8}" destId="{1FB40E1A-1265-4F9A-8C01-AF795E8276CB}" srcOrd="0" destOrd="0" presId="urn:microsoft.com/office/officeart/2018/2/layout/IconVerticalSolidList"/>
    <dgm:cxn modelId="{EBC3E949-4052-4C9C-AF4C-B0BA2624327E}" type="presParOf" srcId="{8565FB9F-174D-433C-A4CD-27C44324DCC8}" destId="{1CEED978-3F02-418D-A0B0-8E61BFD1AA5E}" srcOrd="1" destOrd="0" presId="urn:microsoft.com/office/officeart/2018/2/layout/IconVerticalSolidList"/>
    <dgm:cxn modelId="{FECE32F5-79AE-4176-BEA8-F7581C24275A}" type="presParOf" srcId="{8565FB9F-174D-433C-A4CD-27C44324DCC8}" destId="{D64BD7F3-EA31-41AC-BF5B-4874BFBA653A}" srcOrd="2" destOrd="0" presId="urn:microsoft.com/office/officeart/2018/2/layout/IconVerticalSolidList"/>
    <dgm:cxn modelId="{27F7CC77-E1F9-4C55-B1A8-4246CDF73A80}" type="presParOf" srcId="{8565FB9F-174D-433C-A4CD-27C44324DCC8}" destId="{16C24B8A-72C5-4A08-92D3-EB53ABDC942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0B8ED-9770-4926-BE65-2D6C095AB023}">
      <dsp:nvSpPr>
        <dsp:cNvPr id="0" name=""/>
        <dsp:cNvSpPr/>
      </dsp:nvSpPr>
      <dsp:spPr>
        <a:xfrm>
          <a:off x="0" y="2447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C14CC-4775-4863-9ACA-2BCF006462B9}">
      <dsp:nvSpPr>
        <dsp:cNvPr id="0" name=""/>
        <dsp:cNvSpPr/>
      </dsp:nvSpPr>
      <dsp:spPr>
        <a:xfrm>
          <a:off x="375217" y="281534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F7882-4F12-4358-A533-0A7D4DF6C5BC}">
      <dsp:nvSpPr>
        <dsp:cNvPr id="0" name=""/>
        <dsp:cNvSpPr/>
      </dsp:nvSpPr>
      <dsp:spPr>
        <a:xfrm>
          <a:off x="1432649" y="2447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/>
            <a:t>CORREO ELECTRONICO: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/>
            <a:t>ingenieriamontajesyservicios@gmail.com</a:t>
          </a:r>
          <a:endParaRPr lang="en-US" sz="1900" kern="1200" dirty="0"/>
        </a:p>
      </dsp:txBody>
      <dsp:txXfrm>
        <a:off x="1432649" y="2447"/>
        <a:ext cx="5156041" cy="1240389"/>
      </dsp:txXfrm>
    </dsp:sp>
    <dsp:sp modelId="{B5EAED5D-986F-46CE-BF5E-20CA9C352F9F}">
      <dsp:nvSpPr>
        <dsp:cNvPr id="0" name=""/>
        <dsp:cNvSpPr/>
      </dsp:nvSpPr>
      <dsp:spPr>
        <a:xfrm>
          <a:off x="0" y="1552933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74306-3D11-4E65-9804-1C0B36AD689D}">
      <dsp:nvSpPr>
        <dsp:cNvPr id="0" name=""/>
        <dsp:cNvSpPr/>
      </dsp:nvSpPr>
      <dsp:spPr>
        <a:xfrm>
          <a:off x="375217" y="1832021"/>
          <a:ext cx="682214" cy="6822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4B375-F9B5-47CE-AF07-F6FD74F02872}">
      <dsp:nvSpPr>
        <dsp:cNvPr id="0" name=""/>
        <dsp:cNvSpPr/>
      </dsp:nvSpPr>
      <dsp:spPr>
        <a:xfrm>
          <a:off x="1432649" y="1552933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/>
            <a:t>CELULAR: 3178647128</a:t>
          </a:r>
          <a:endParaRPr lang="en-US" sz="1900" kern="1200" dirty="0"/>
        </a:p>
      </dsp:txBody>
      <dsp:txXfrm>
        <a:off x="1432649" y="1552933"/>
        <a:ext cx="5156041" cy="1240389"/>
      </dsp:txXfrm>
    </dsp:sp>
    <dsp:sp modelId="{D398538C-6313-438E-B5C7-D990502DAC50}">
      <dsp:nvSpPr>
        <dsp:cNvPr id="0" name=""/>
        <dsp:cNvSpPr/>
      </dsp:nvSpPr>
      <dsp:spPr>
        <a:xfrm>
          <a:off x="0" y="3103420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B50BE-EFE1-4AFC-A074-671254698C72}">
      <dsp:nvSpPr>
        <dsp:cNvPr id="0" name=""/>
        <dsp:cNvSpPr/>
      </dsp:nvSpPr>
      <dsp:spPr>
        <a:xfrm>
          <a:off x="375217" y="3382507"/>
          <a:ext cx="682214" cy="6822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C8956-4EC0-44C9-B95E-E029E81D2381}">
      <dsp:nvSpPr>
        <dsp:cNvPr id="0" name=""/>
        <dsp:cNvSpPr/>
      </dsp:nvSpPr>
      <dsp:spPr>
        <a:xfrm>
          <a:off x="1432649" y="3103420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/>
            <a:t>DIRECCION: Cll 81 No 11-08</a:t>
          </a:r>
          <a:endParaRPr lang="en-US" sz="1900" kern="1200" dirty="0"/>
        </a:p>
      </dsp:txBody>
      <dsp:txXfrm>
        <a:off x="1432649" y="3103420"/>
        <a:ext cx="5156041" cy="1240389"/>
      </dsp:txXfrm>
    </dsp:sp>
    <dsp:sp modelId="{1FB40E1A-1265-4F9A-8C01-AF795E8276CB}">
      <dsp:nvSpPr>
        <dsp:cNvPr id="0" name=""/>
        <dsp:cNvSpPr/>
      </dsp:nvSpPr>
      <dsp:spPr>
        <a:xfrm>
          <a:off x="0" y="4653906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EED978-3F02-418D-A0B0-8E61BFD1AA5E}">
      <dsp:nvSpPr>
        <dsp:cNvPr id="0" name=""/>
        <dsp:cNvSpPr/>
      </dsp:nvSpPr>
      <dsp:spPr>
        <a:xfrm>
          <a:off x="375217" y="4932994"/>
          <a:ext cx="682214" cy="6822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24B8A-72C5-4A08-92D3-EB53ABDC942D}">
      <dsp:nvSpPr>
        <dsp:cNvPr id="0" name=""/>
        <dsp:cNvSpPr/>
      </dsp:nvSpPr>
      <dsp:spPr>
        <a:xfrm>
          <a:off x="1432649" y="4653906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 dirty="0"/>
            <a:t>CIUDAD: Bogotá, Colombia.</a:t>
          </a:r>
          <a:endParaRPr lang="en-US" sz="1900" kern="1200" dirty="0"/>
        </a:p>
      </dsp:txBody>
      <dsp:txXfrm>
        <a:off x="1432649" y="4653906"/>
        <a:ext cx="5156041" cy="1240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6ACA8-398F-4220-BFDB-AA1F8E474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C401A8-CB77-4808-A055-899CC31A2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20A8D8-2312-4895-B51D-0703F0E0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ACD704-A64E-431F-9778-5C032EB86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2A5D82-54E0-49FE-8F73-EF71B5CC1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60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2E573-B712-4702-A935-3EC061693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8A9E5D-1BB2-4E75-BDCD-B775EA08B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C9123F-94D6-4E1E-B68A-E68F5CDB9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2984A4-18AB-4700-A2D1-02BBC8A7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45747-FA62-42F3-918E-20C64B306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8539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C2D7D0-47C9-4CA7-AD0C-F6B655EE1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C9E637-D0B7-4541-B1B1-75E89579D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D5FF11-D00F-4DF4-A198-E046AF43E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AFD5B1-0B95-4867-9292-0F945EC04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516C4C-EC7E-4ADC-9E8D-44189D60A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637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4823A4-0E50-43D9-9093-F1D12180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C75816-A54F-4C0B-AD0E-83B58462BD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1CEB39-1C1D-429C-8F2B-74B36DE71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45305A-0B87-4228-A4F6-4D0F9FE6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EA60E1-0771-4492-B958-28014DF8D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49B1FB-976E-4DEF-80A4-507BE2C9F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848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4DFFA-48F6-4D44-9F8F-883795657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27FB75-D1D7-465C-9ADC-E544DAC82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F153C05-2EDE-422A-9E07-377E52B5D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5455C80-2200-4F4C-8D8D-DFC029DF0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9C558B-A340-4C10-B182-C3356B3274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4078902-B519-468D-881C-B16929CC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F20035-C3C5-4BF5-932C-0A6A5075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BED4BFA-926A-441D-87A1-38F7E9FE3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3326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18A1B-2B2B-47CD-A22C-70D0F91C6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381853-245D-4D51-B17C-F5385D39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676F4ED-6987-4A15-9662-9CCD42953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D531C58-4C3B-44E4-A3EB-2D1F9E1AA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400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71D1DD-F97E-47EC-AED6-79E06778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7764CD2-B134-4DED-B7A4-6DCDB63E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DF61F8-B4C1-4CC7-82A9-2C7D4A8B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109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9B403-30DA-41EF-BA07-52F5890E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EE3967-80A0-48AA-8F8F-D30171F63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226D9A-EC98-4D24-A5A5-C65E27205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8A1D49-54ED-4356-8971-084E953D2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BD7DF4-D94A-4BD1-B9D0-24923CD9C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8253DD-9D79-4017-B95E-90FF54D3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958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A649D-87C8-49EC-B8F4-00F2E2165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05FA6E-A94B-406B-9B7F-A2247A2BF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1ABBFC-E957-439B-AC7F-0BDBB7FB7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A9533E-4F61-44AB-B554-56778BDE3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E10C53-2EF6-4572-B36C-EC638FC0B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FF9E5A-847D-46F2-93F6-1A0B650C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422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3E7080-B3A3-4A5A-ACD7-952C239F6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07DA98-5083-40DB-BA90-595D58E0A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024E10-A680-4C96-841C-740801B93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121C8A-602B-4A13-B565-D111E63BF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8BBCD0-AEE1-433B-B5A3-D619007D2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143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F874A7-3CE5-45FD-B189-C1B9803A4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93D4376-8F15-481A-BE9E-DB305898A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5FE77C-96B9-4861-8B1D-9521F4BA1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26D413-D88E-4184-A345-81963484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F51842-7B22-4ECB-B9A4-BC9FDF58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859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991F6F8-1B79-4A35-83D1-31FB36CE7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B12DA6-BC2E-4084-8388-3B216EA14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F43EDF-0ED3-4048-82A3-F64668A2C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61090-1D77-466E-A8F5-C80A27DAB7D8}" type="datetimeFigureOut">
              <a:rPr lang="es-CO" smtClean="0"/>
              <a:t>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85771A-7A3A-420E-A811-EDF1846925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5CA419-2E93-445E-A6A3-614E4D045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F87AA-BED8-4C59-963A-554E02FF6B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510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12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11" Type="http://schemas.openxmlformats.org/officeDocument/2006/relationships/image" Target="../media/image27.jpg"/><Relationship Id="rId5" Type="http://schemas.openxmlformats.org/officeDocument/2006/relationships/image" Target="../media/image21.jpg"/><Relationship Id="rId10" Type="http://schemas.openxmlformats.org/officeDocument/2006/relationships/image" Target="../media/image26.jpe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e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3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.jpeg"/><Relationship Id="rId5" Type="http://schemas.openxmlformats.org/officeDocument/2006/relationships/image" Target="../media/image50.jpeg"/><Relationship Id="rId10" Type="http://schemas.openxmlformats.org/officeDocument/2006/relationships/image" Target="../media/image29.jpeg"/><Relationship Id="rId4" Type="http://schemas.openxmlformats.org/officeDocument/2006/relationships/image" Target="../media/image49.jpeg"/><Relationship Id="rId9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52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exterior, edificio, grande, barco&#10;&#10;Descripción generada automáticamente">
            <a:extLst>
              <a:ext uri="{FF2B5EF4-FFF2-40B4-BE49-F238E27FC236}">
                <a16:creationId xmlns:a16="http://schemas.microsoft.com/office/drawing/2014/main" id="{036B2809-6E22-497F-8F30-785D69774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" name="Rectangle 54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87CFD46-A97D-4F4E-9AA1-8AE41FCC9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es-ES" sz="6600" dirty="0"/>
              <a:t>INGENIERIA MONTAJES &amp; SERVICIOS TECNICOS</a:t>
            </a:r>
            <a:endParaRPr lang="es-CO" sz="6600" dirty="0"/>
          </a:p>
        </p:txBody>
      </p:sp>
      <p:sp>
        <p:nvSpPr>
          <p:cNvPr id="63" name="Rectangle: Rounded Corners 56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6129A8-946D-4C61-AC47-3F5E914B4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es-ES"/>
              <a:t>IM&amp;ST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40393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6C240F4-FAB4-4F34-96B9-F8640827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48" y="763921"/>
            <a:ext cx="6891186" cy="1135737"/>
          </a:xfrm>
        </p:spPr>
        <p:txBody>
          <a:bodyPr>
            <a:normAutofit/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INGENIERIA MONTAJES Y &amp; SERVICIOS TECNICOS</a:t>
            </a:r>
            <a:endParaRPr lang="es-CO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33CC2B-0872-4E57-BD0A-567C7B10E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6891187" cy="4393982"/>
          </a:xfrm>
        </p:spPr>
        <p:txBody>
          <a:bodyPr>
            <a:normAutofit lnSpcReduction="10000"/>
          </a:bodyPr>
          <a:lstStyle/>
          <a:p>
            <a:r>
              <a:rPr lang="es-ES" sz="1700" i="1" dirty="0">
                <a:latin typeface="Arial" panose="020B0604020202020204" pitchFamily="34" charset="0"/>
                <a:cs typeface="Arial" panose="020B0604020202020204" pitchFamily="34" charset="0"/>
              </a:rPr>
              <a:t>IM&amp;ST : Empresa Colombiana constituida por profesionales de diferentes ramos de la ingeniería con amplia experiencia en servicios de ingeniería en gran parte del territorio nacional, nos dedicamos a la ejecución de proyectos, en los sectores de construcción, minería e industria, desarrollando obras civiles, montajes industriales, fabricación de estructuras metálicas, carpintería metálica para obras civiles, mantenimiento de maquinaria y equipos, de igual forma prestamos los servicios de consultoría e  interventoría. </a:t>
            </a:r>
            <a:endParaRPr lang="es-CO" sz="17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i="1" dirty="0"/>
              <a:t>Recibimos notificaciones o cualquier inquietud acerca de alguna necesidad relacionada con nuestros servicios en los contactos situados al pie de página.</a:t>
            </a:r>
            <a:endParaRPr lang="es-CO" sz="1700" dirty="0"/>
          </a:p>
          <a:p>
            <a:r>
              <a:rPr lang="es-ES" sz="1700" i="1" dirty="0"/>
              <a:t> </a:t>
            </a:r>
            <a:endParaRPr lang="es-CO" sz="1700" i="1" dirty="0"/>
          </a:p>
          <a:p>
            <a:r>
              <a:rPr lang="es-ES" sz="1700" i="1" dirty="0"/>
              <a:t>Cordialmente,</a:t>
            </a:r>
            <a:endParaRPr lang="es-CO" sz="1700" dirty="0"/>
          </a:p>
          <a:p>
            <a:r>
              <a:rPr lang="es-ES" sz="1700" i="1" dirty="0"/>
              <a:t> </a:t>
            </a:r>
            <a:r>
              <a:rPr lang="es-ES" sz="1700" b="1" i="1" dirty="0"/>
              <a:t>YOLANDA BUSTOS P.</a:t>
            </a:r>
            <a:endParaRPr lang="es-CO" sz="1700" dirty="0"/>
          </a:p>
          <a:p>
            <a:r>
              <a:rPr lang="es-ES" sz="1700" b="1" i="1" dirty="0"/>
              <a:t>Gerente Comercial</a:t>
            </a:r>
            <a:endParaRPr lang="es-CO" sz="1700" dirty="0"/>
          </a:p>
          <a:p>
            <a:endParaRPr lang="es-CO" sz="17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exterior, edificio, sol, puesta de sol&#10;&#10;Descripción generada automáticamente">
            <a:extLst>
              <a:ext uri="{FF2B5EF4-FFF2-40B4-BE49-F238E27FC236}">
                <a16:creationId xmlns:a16="http://schemas.microsoft.com/office/drawing/2014/main" id="{385910BD-FAB0-4F57-A533-FE6E8A811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771" y="0"/>
            <a:ext cx="4396247" cy="685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29E7C43-DB37-4788-B935-16E86459813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18310" cy="647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16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B3018FA-DC31-4FD7-96C4-107BCC2B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chemeClr val="accent5">
                    <a:lumMod val="50000"/>
                  </a:schemeClr>
                </a:solidFill>
              </a:rPr>
              <a:t>INGENIERIA MONTAJES Y &amp; SERVICIOS TECNICOS</a:t>
            </a:r>
            <a:endParaRPr lang="es-CO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59B1C27-E9A7-4634-92EA-49CCC28CD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0781"/>
            <a:ext cx="2620104" cy="2152650"/>
          </a:xfrm>
        </p:spPr>
        <p:txBody>
          <a:bodyPr>
            <a:normAutofit fontScale="47500" lnSpcReduction="20000"/>
          </a:bodyPr>
          <a:lstStyle/>
          <a:p>
            <a:r>
              <a:rPr lang="es-ES" i="1" dirty="0"/>
              <a:t>Realizar proyectos de ingeniería mecánica e ingeniería civil en lo sectores de la construcción, minería e industria; con recursos humanos y técnicos especializados, respetando el medio ambiente con innovación permanente, eficiente y cumpliendo altos estándares de calidad logrando la satisfacción total de nuestros de los clientes.</a:t>
            </a:r>
            <a:endParaRPr lang="es-CO" i="1" dirty="0"/>
          </a:p>
          <a:p>
            <a:endParaRPr lang="es-CO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00E0587-11C2-49E5-A12C-F9394A3894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93061" y="2735669"/>
            <a:ext cx="1655805" cy="867196"/>
          </a:xfrm>
        </p:spPr>
        <p:txBody>
          <a:bodyPr>
            <a:normAutofit fontScale="47500" lnSpcReduction="20000"/>
          </a:bodyPr>
          <a:lstStyle/>
          <a:p>
            <a:r>
              <a:rPr lang="es-ES" i="1" dirty="0"/>
              <a:t>Somos líderes a nivel nacional en proyectos de ingeniería mecánica, civil. </a:t>
            </a:r>
            <a:endParaRPr lang="es-CO" i="1" dirty="0"/>
          </a:p>
          <a:p>
            <a:endParaRPr lang="es-CO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951D8EB9-62F4-41BE-B50B-C8B8C6F2B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5485" y="2161309"/>
            <a:ext cx="1784588" cy="341242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Política</a:t>
            </a:r>
            <a:endParaRPr lang="es-CO" sz="1200" dirty="0">
              <a:solidFill>
                <a:schemeClr val="bg1"/>
              </a:solidFill>
            </a:endParaRPr>
          </a:p>
        </p:txBody>
      </p:sp>
      <p:sp>
        <p:nvSpPr>
          <p:cNvPr id="9" name="Marcador de texto 2">
            <a:extLst>
              <a:ext uri="{FF2B5EF4-FFF2-40B4-BE49-F238E27FC236}">
                <a16:creationId xmlns:a16="http://schemas.microsoft.com/office/drawing/2014/main" id="{4E3C9AC6-846E-469A-977D-642F77DB4AAF}"/>
              </a:ext>
            </a:extLst>
          </p:cNvPr>
          <p:cNvSpPr txBox="1">
            <a:spLocks/>
          </p:cNvSpPr>
          <p:nvPr/>
        </p:nvSpPr>
        <p:spPr>
          <a:xfrm>
            <a:off x="1276843" y="2161309"/>
            <a:ext cx="1784588" cy="34124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dirty="0">
                <a:solidFill>
                  <a:schemeClr val="bg1"/>
                </a:solidFill>
              </a:rPr>
              <a:t>Misión</a:t>
            </a:r>
            <a:endParaRPr lang="es-CO" sz="1200" dirty="0">
              <a:solidFill>
                <a:schemeClr val="bg1"/>
              </a:solidFill>
            </a:endParaRP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7E69EFF9-CED7-4D03-855C-4876768E8226}"/>
              </a:ext>
            </a:extLst>
          </p:cNvPr>
          <p:cNvSpPr txBox="1">
            <a:spLocks/>
          </p:cNvSpPr>
          <p:nvPr/>
        </p:nvSpPr>
        <p:spPr>
          <a:xfrm>
            <a:off x="3918866" y="2165675"/>
            <a:ext cx="1784588" cy="341242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200" dirty="0">
                <a:solidFill>
                  <a:schemeClr val="bg1"/>
                </a:solidFill>
              </a:rPr>
              <a:t>Visión</a:t>
            </a:r>
            <a:endParaRPr lang="es-CO" sz="1200" dirty="0">
              <a:solidFill>
                <a:schemeClr val="bg1"/>
              </a:solidFill>
            </a:endParaRPr>
          </a:p>
        </p:txBody>
      </p:sp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id="{37B0D895-93F5-44CC-B98B-5F661B07938E}"/>
              </a:ext>
            </a:extLst>
          </p:cNvPr>
          <p:cNvSpPr txBox="1">
            <a:spLocks/>
          </p:cNvSpPr>
          <p:nvPr/>
        </p:nvSpPr>
        <p:spPr>
          <a:xfrm>
            <a:off x="5703454" y="2632364"/>
            <a:ext cx="2757055" cy="2826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300" i="1" dirty="0">
                <a:solidFill>
                  <a:schemeClr val="accent1">
                    <a:lumMod val="75000"/>
                  </a:schemeClr>
                </a:solidFill>
              </a:rPr>
              <a:t>INGENIERIA MONTAJES Y SERVICIOS TECNICOS. </a:t>
            </a:r>
            <a:r>
              <a:rPr lang="es-ES" sz="1300" i="1" dirty="0"/>
              <a:t>Se compromete a satisfacer las necesidades del cliente a través de servicios técnicos especializados, con mejoramiento continuo, organización técnico- administrativa eficiente, tecnología, entrenamiento y capacitación permanente de su equipo de trabajo, respetando las normas legales, la comunidad y comprometidos con el desarrollo sostenible.</a:t>
            </a:r>
            <a:endParaRPr lang="es-CO" sz="1300" i="1" dirty="0"/>
          </a:p>
          <a:p>
            <a:endParaRPr lang="es-CO" dirty="0"/>
          </a:p>
        </p:txBody>
      </p:sp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571F04F5-AAE7-46AD-8808-A54E37DDDC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597508" y="2161309"/>
            <a:ext cx="2036619" cy="343766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Valores</a:t>
            </a:r>
            <a:endParaRPr lang="es-CO" sz="1200" dirty="0">
              <a:solidFill>
                <a:schemeClr val="bg1"/>
              </a:solidFill>
            </a:endParaRPr>
          </a:p>
        </p:txBody>
      </p:sp>
      <p:sp>
        <p:nvSpPr>
          <p:cNvPr id="13" name="Marcador de contenido 6">
            <a:extLst>
              <a:ext uri="{FF2B5EF4-FFF2-40B4-BE49-F238E27FC236}">
                <a16:creationId xmlns:a16="http://schemas.microsoft.com/office/drawing/2014/main" id="{6783F618-6750-4AE9-8400-D8A535ECB8FE}"/>
              </a:ext>
            </a:extLst>
          </p:cNvPr>
          <p:cNvSpPr txBox="1">
            <a:spLocks/>
          </p:cNvSpPr>
          <p:nvPr/>
        </p:nvSpPr>
        <p:spPr>
          <a:xfrm>
            <a:off x="8712539" y="2632364"/>
            <a:ext cx="1373569" cy="2344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CO" sz="1300" i="1" dirty="0"/>
              <a:t>Calidad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1300" i="1" dirty="0"/>
              <a:t>Cumplimiento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1300" i="1" dirty="0"/>
              <a:t>Honestidad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1300" i="1" dirty="0"/>
              <a:t>Responsabilidad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1300" i="1" dirty="0"/>
              <a:t>Confianza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CO" sz="1300" i="1" dirty="0"/>
              <a:t>Respeto</a:t>
            </a:r>
          </a:p>
          <a:p>
            <a:endParaRPr lang="es-CO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BAFC974-87EA-4642-8F19-C45DEB8C6E9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5190" cy="505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42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edificio, metal, área, noche&#10;&#10;Descripción generada automáticamente">
            <a:extLst>
              <a:ext uri="{FF2B5EF4-FFF2-40B4-BE49-F238E27FC236}">
                <a16:creationId xmlns:a16="http://schemas.microsoft.com/office/drawing/2014/main" id="{0D65663C-B21E-4FA3-90E5-1E682C4AD4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65" r="9090" b="987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8CF192-4EAC-48BA-AB46-C7AAB8B1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23" y="2444726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br>
              <a:rPr lang="en-US" sz="2200" dirty="0"/>
            </a:b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INGENIERIA MONTAJES Y &amp; SERVICIOS TECNICOS</a:t>
            </a:r>
            <a:b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sz="2200" dirty="0"/>
            </a:br>
            <a:r>
              <a:rPr lang="en-US" sz="2200" dirty="0"/>
              <a:t>                       NUESTROS SERVICIOS</a:t>
            </a:r>
            <a:br>
              <a:rPr lang="en-US" sz="2200" dirty="0"/>
            </a:br>
            <a:br>
              <a:rPr lang="en-US" sz="2200" dirty="0"/>
            </a:br>
            <a:r>
              <a:rPr lang="en-US" sz="2200" i="1" dirty="0" err="1"/>
              <a:t>Ejecutar</a:t>
            </a:r>
            <a:r>
              <a:rPr lang="en-US" sz="2200" i="1" dirty="0"/>
              <a:t>  proyectos medio ambientalmente sostenibles, construcción, minería e industria, desarrollando obras civiles, montajes industriales, fabricación de estructuras metálicas, carpintería metálica para obras civiles, montaje y mantenimiento de equipos y afines.</a:t>
            </a:r>
            <a:br>
              <a:rPr lang="en-US" sz="2200" dirty="0"/>
            </a:br>
            <a:br>
              <a:rPr lang="en-US" sz="1200" dirty="0"/>
            </a:br>
            <a:endParaRPr lang="en-US" sz="1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7CEF4AD-12DC-4B32-AE79-09CA502F7E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16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B24DDE-0E05-4FEA-A120-D9EF43EB7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5" y="1129084"/>
            <a:ext cx="3689091" cy="19601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PROYECTOS INDUSTRIALES</a:t>
            </a:r>
            <a:br>
              <a:rPr lang="en-US" sz="40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10.jpeg">
            <a:extLst>
              <a:ext uri="{FF2B5EF4-FFF2-40B4-BE49-F238E27FC236}">
                <a16:creationId xmlns:a16="http://schemas.microsoft.com/office/drawing/2014/main" id="{F98F1ADE-78E1-4B23-A501-AB482E579C3A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2" cstate="print"/>
          <a:srcRect l="18979" r="13377" b="4"/>
          <a:stretch/>
        </p:blipFill>
        <p:spPr>
          <a:xfrm>
            <a:off x="5355120" y="1519571"/>
            <a:ext cx="2294762" cy="2009922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1106A56-41F6-49AD-9EA0-9E6BAE9F42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503" r="1" b="35282"/>
          <a:stretch/>
        </p:blipFill>
        <p:spPr>
          <a:xfrm>
            <a:off x="20" y="1"/>
            <a:ext cx="6770047" cy="2619610"/>
          </a:xfrm>
          <a:custGeom>
            <a:avLst/>
            <a:gdLst/>
            <a:ahLst/>
            <a:cxnLst/>
            <a:rect l="l" t="t" r="r" b="b"/>
            <a:pathLst>
              <a:path w="6770067" h="2456679">
                <a:moveTo>
                  <a:pt x="6770067" y="603033"/>
                </a:moveTo>
                <a:lnTo>
                  <a:pt x="6770067" y="617220"/>
                </a:lnTo>
                <a:lnTo>
                  <a:pt x="6768113" y="610127"/>
                </a:lnTo>
                <a:close/>
                <a:moveTo>
                  <a:pt x="0" y="0"/>
                </a:moveTo>
                <a:lnTo>
                  <a:pt x="6588505" y="0"/>
                </a:lnTo>
                <a:lnTo>
                  <a:pt x="6460879" y="219780"/>
                </a:lnTo>
                <a:cubicBezTo>
                  <a:pt x="5374128" y="2091240"/>
                  <a:pt x="5374128" y="2091240"/>
                  <a:pt x="5374128" y="2091240"/>
                </a:cubicBezTo>
                <a:cubicBezTo>
                  <a:pt x="5251862" y="2317464"/>
                  <a:pt x="5007334" y="2456679"/>
                  <a:pt x="4754071" y="2456679"/>
                </a:cubicBezTo>
                <a:cubicBezTo>
                  <a:pt x="710608" y="2456679"/>
                  <a:pt x="710608" y="2456679"/>
                  <a:pt x="710608" y="2456679"/>
                </a:cubicBezTo>
                <a:cubicBezTo>
                  <a:pt x="448613" y="2456679"/>
                  <a:pt x="212817" y="2317464"/>
                  <a:pt x="81819" y="2091240"/>
                </a:cubicBezTo>
                <a:lnTo>
                  <a:pt x="0" y="1949732"/>
                </a:lnTo>
                <a:close/>
              </a:path>
            </a:pathLst>
          </a:custGeom>
        </p:spPr>
      </p:pic>
      <p:pic>
        <p:nvPicPr>
          <p:cNvPr id="5" name="image8.jpeg">
            <a:extLst>
              <a:ext uri="{FF2B5EF4-FFF2-40B4-BE49-F238E27FC236}">
                <a16:creationId xmlns:a16="http://schemas.microsoft.com/office/drawing/2014/main" id="{9A45DE01-39DA-462A-B878-843B7323052E}"/>
              </a:ext>
            </a:extLst>
          </p:cNvPr>
          <p:cNvPicPr>
            <a:picLocks noGrp="1"/>
          </p:cNvPicPr>
          <p:nvPr>
            <p:ph sz="half" idx="1"/>
          </p:nvPr>
        </p:nvPicPr>
        <p:blipFill rotWithShape="1">
          <a:blip r:embed="rId4" cstate="print"/>
          <a:srcRect l="207" r="14873"/>
          <a:stretch/>
        </p:blipFill>
        <p:spPr>
          <a:xfrm>
            <a:off x="20" y="2619612"/>
            <a:ext cx="7498453" cy="4238389"/>
          </a:xfrm>
          <a:custGeom>
            <a:avLst/>
            <a:gdLst/>
            <a:ahLst/>
            <a:cxnLst/>
            <a:rect l="l" t="t" r="r" b="b"/>
            <a:pathLst>
              <a:path w="7498473" h="4238389">
                <a:moveTo>
                  <a:pt x="6770067" y="1839459"/>
                </a:moveTo>
                <a:lnTo>
                  <a:pt x="6770067" y="1853646"/>
                </a:lnTo>
                <a:lnTo>
                  <a:pt x="6768113" y="1846552"/>
                </a:lnTo>
                <a:close/>
                <a:moveTo>
                  <a:pt x="710608" y="0"/>
                </a:moveTo>
                <a:cubicBezTo>
                  <a:pt x="710608" y="0"/>
                  <a:pt x="710608" y="0"/>
                  <a:pt x="4754071" y="0"/>
                </a:cubicBezTo>
                <a:cubicBezTo>
                  <a:pt x="5007334" y="0"/>
                  <a:pt x="5251862" y="139215"/>
                  <a:pt x="5374128" y="365439"/>
                </a:cubicBezTo>
                <a:cubicBezTo>
                  <a:pt x="5374128" y="365439"/>
                  <a:pt x="5374128" y="365439"/>
                  <a:pt x="7400224" y="3854515"/>
                </a:cubicBezTo>
                <a:cubicBezTo>
                  <a:pt x="7465723" y="3963277"/>
                  <a:pt x="7498473" y="4087266"/>
                  <a:pt x="7498473" y="4211255"/>
                </a:cubicBezTo>
                <a:lnTo>
                  <a:pt x="7494852" y="4238389"/>
                </a:lnTo>
                <a:lnTo>
                  <a:pt x="0" y="4238389"/>
                </a:lnTo>
                <a:lnTo>
                  <a:pt x="0" y="506947"/>
                </a:lnTo>
                <a:lnTo>
                  <a:pt x="81819" y="365439"/>
                </a:lnTo>
                <a:cubicBezTo>
                  <a:pt x="212817" y="139215"/>
                  <a:pt x="448613" y="0"/>
                  <a:pt x="710608" y="0"/>
                </a:cubicBezTo>
                <a:close/>
              </a:path>
            </a:pathLst>
          </a:cu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D97140-55FB-4802-BA34-A3A77376E301}"/>
              </a:ext>
            </a:extLst>
          </p:cNvPr>
          <p:cNvSpPr/>
          <p:nvPr/>
        </p:nvSpPr>
        <p:spPr>
          <a:xfrm>
            <a:off x="8006085" y="3236181"/>
            <a:ext cx="3689091" cy="2195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5565" marR="1233805" indent="-228600" algn="just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i="1" dirty="0" err="1"/>
              <a:t>Contamos</a:t>
            </a:r>
            <a:r>
              <a:rPr lang="en-US" sz="1100" i="1" dirty="0"/>
              <a:t> con </a:t>
            </a:r>
            <a:r>
              <a:rPr lang="en-US" sz="1100" i="1" dirty="0" err="1"/>
              <a:t>experiencia</a:t>
            </a:r>
            <a:r>
              <a:rPr lang="en-US" sz="1100" i="1" dirty="0"/>
              <a:t> en montajes para </a:t>
            </a:r>
            <a:r>
              <a:rPr lang="en-US" sz="1100" i="1" dirty="0" err="1"/>
              <a:t>tubería</a:t>
            </a:r>
            <a:r>
              <a:rPr lang="en-US" sz="1100" i="1" dirty="0"/>
              <a:t> industrial en los </a:t>
            </a:r>
            <a:r>
              <a:rPr lang="en-US" sz="1100" i="1" dirty="0" err="1"/>
              <a:t>diferentes</a:t>
            </a:r>
            <a:r>
              <a:rPr lang="en-US" sz="1100" i="1" dirty="0"/>
              <a:t> </a:t>
            </a:r>
            <a:r>
              <a:rPr lang="en-US" sz="1100" i="1" dirty="0" err="1"/>
              <a:t>sistemas</a:t>
            </a:r>
            <a:r>
              <a:rPr lang="en-US" sz="1100" i="1" dirty="0"/>
              <a:t>:</a:t>
            </a:r>
          </a:p>
          <a:p>
            <a:pPr marL="75565" marR="1233805" indent="-228600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100" i="1" dirty="0"/>
          </a:p>
          <a:p>
            <a:pPr lvl="0" indent="-228600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  <a:tab pos="534035" algn="l"/>
              </a:tabLst>
            </a:pPr>
            <a:r>
              <a:rPr lang="en-US" sz="1100" i="1" dirty="0"/>
              <a:t>Montaje </a:t>
            </a:r>
            <a:r>
              <a:rPr lang="en-US" sz="1100" i="1" spc="-20" dirty="0"/>
              <a:t>de </a:t>
            </a:r>
            <a:r>
              <a:rPr lang="en-US" sz="1100" i="1" dirty="0" err="1"/>
              <a:t>tubería</a:t>
            </a:r>
            <a:r>
              <a:rPr lang="en-US" sz="1100" i="1" dirty="0"/>
              <a:t> para </a:t>
            </a:r>
            <a:r>
              <a:rPr lang="en-US" sz="1100" i="1" dirty="0" err="1"/>
              <a:t>sistema</a:t>
            </a:r>
            <a:r>
              <a:rPr lang="en-US" sz="1100" i="1" dirty="0"/>
              <a:t> contra</a:t>
            </a:r>
            <a:r>
              <a:rPr lang="en-US" sz="1100" i="1" spc="-35" dirty="0"/>
              <a:t> </a:t>
            </a:r>
            <a:r>
              <a:rPr lang="en-US" sz="1100" i="1" dirty="0" err="1"/>
              <a:t>incendio</a:t>
            </a:r>
            <a:r>
              <a:rPr lang="en-US" sz="1100" i="1" dirty="0"/>
              <a:t>.</a:t>
            </a:r>
          </a:p>
          <a:p>
            <a:pPr lvl="0" indent="-228600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  <a:tab pos="534035" algn="l"/>
              </a:tabLst>
            </a:pPr>
            <a:endParaRPr lang="en-US" sz="1100" dirty="0">
              <a:effectLst/>
            </a:endParaRPr>
          </a:p>
          <a:p>
            <a:pPr lvl="0" indent="-228600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  <a:tab pos="534035" algn="l"/>
              </a:tabLst>
            </a:pPr>
            <a:r>
              <a:rPr lang="en-US" sz="1100" i="1" dirty="0"/>
              <a:t>Montaje </a:t>
            </a:r>
            <a:r>
              <a:rPr lang="en-US" sz="1100" i="1" spc="-20" dirty="0"/>
              <a:t>de </a:t>
            </a:r>
            <a:r>
              <a:rPr lang="en-US" sz="1100" i="1" dirty="0" err="1"/>
              <a:t>tubería</a:t>
            </a:r>
            <a:r>
              <a:rPr lang="en-US" sz="1100" i="1" dirty="0"/>
              <a:t> para sistemas </a:t>
            </a:r>
            <a:r>
              <a:rPr lang="en-US" sz="1100" i="1" dirty="0" err="1"/>
              <a:t>neumáticos</a:t>
            </a:r>
            <a:r>
              <a:rPr lang="en-US" sz="1100" i="1" dirty="0"/>
              <a:t> e</a:t>
            </a:r>
            <a:r>
              <a:rPr lang="en-US" sz="1100" i="1" spc="-45" dirty="0"/>
              <a:t> </a:t>
            </a:r>
            <a:r>
              <a:rPr lang="en-US" sz="1100" i="1" dirty="0" err="1"/>
              <a:t>hidráulicos</a:t>
            </a:r>
            <a:r>
              <a:rPr lang="en-US" sz="1100" i="1" dirty="0"/>
              <a:t>.</a:t>
            </a:r>
          </a:p>
          <a:p>
            <a:pPr lvl="0" indent="-228600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33400" algn="l"/>
                <a:tab pos="534035" algn="l"/>
              </a:tabLst>
            </a:pPr>
            <a:endParaRPr lang="en-US" sz="1100" dirty="0">
              <a:effectLst/>
            </a:endParaRP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100" i="1" dirty="0"/>
              <a:t>Montaje </a:t>
            </a:r>
            <a:r>
              <a:rPr lang="en-US" sz="1100" i="1" spc="-20" dirty="0"/>
              <a:t>de </a:t>
            </a:r>
            <a:r>
              <a:rPr lang="en-US" sz="1100" i="1" dirty="0" err="1"/>
              <a:t>tuberías</a:t>
            </a:r>
            <a:r>
              <a:rPr lang="en-US" sz="1100" i="1" dirty="0"/>
              <a:t> para sistemas de gases</a:t>
            </a:r>
            <a:endParaRPr lang="en-US" sz="11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8CEC43C-3B50-471C-89D6-44C68FDF41A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18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D7F307E1-26FA-4252-94D1-9711C4518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16.jpeg">
            <a:extLst>
              <a:ext uri="{FF2B5EF4-FFF2-40B4-BE49-F238E27FC236}">
                <a16:creationId xmlns:a16="http://schemas.microsoft.com/office/drawing/2014/main" id="{9D21815A-4337-49A1-9CAC-E7ECFD2881D6}"/>
              </a:ext>
            </a:extLst>
          </p:cNvPr>
          <p:cNvPicPr/>
          <p:nvPr/>
        </p:nvPicPr>
        <p:blipFill rotWithShape="1">
          <a:blip r:embed="rId2" cstate="print"/>
          <a:srcRect l="5227" r="17897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6" name="image17.jpeg">
            <a:extLst>
              <a:ext uri="{FF2B5EF4-FFF2-40B4-BE49-F238E27FC236}">
                <a16:creationId xmlns:a16="http://schemas.microsoft.com/office/drawing/2014/main" id="{F6AAA70E-B0C2-4FF0-9CF7-8FEF04B5C4F6}"/>
              </a:ext>
            </a:extLst>
          </p:cNvPr>
          <p:cNvPicPr/>
          <p:nvPr/>
        </p:nvPicPr>
        <p:blipFill rotWithShape="1">
          <a:blip r:embed="rId3" cstate="print"/>
          <a:srcRect l="6763" r="18960" b="4"/>
          <a:stretch/>
        </p:blipFill>
        <p:spPr>
          <a:xfrm>
            <a:off x="8530121" y="3456433"/>
            <a:ext cx="3661880" cy="3401568"/>
          </a:xfrm>
          <a:custGeom>
            <a:avLst/>
            <a:gdLst/>
            <a:ahLst/>
            <a:cxnLst/>
            <a:rect l="l" t="t" r="r" b="b"/>
            <a:pathLst>
              <a:path w="3661880" h="3401568">
                <a:moveTo>
                  <a:pt x="774544" y="0"/>
                </a:moveTo>
                <a:lnTo>
                  <a:pt x="3661880" y="0"/>
                </a:lnTo>
                <a:lnTo>
                  <a:pt x="3661880" y="3401568"/>
                </a:lnTo>
                <a:lnTo>
                  <a:pt x="0" y="3401568"/>
                </a:lnTo>
                <a:lnTo>
                  <a:pt x="104462" y="3186501"/>
                </a:lnTo>
                <a:cubicBezTo>
                  <a:pt x="492537" y="2345513"/>
                  <a:pt x="732594" y="1346092"/>
                  <a:pt x="769909" y="268359"/>
                </a:cubicBezTo>
                <a:close/>
              </a:path>
            </a:pathLst>
          </a:custGeom>
        </p:spPr>
      </p:pic>
      <p:pic>
        <p:nvPicPr>
          <p:cNvPr id="7" name="image11.jpeg">
            <a:extLst>
              <a:ext uri="{FF2B5EF4-FFF2-40B4-BE49-F238E27FC236}">
                <a16:creationId xmlns:a16="http://schemas.microsoft.com/office/drawing/2014/main" id="{8D19ACE0-609F-4981-BCCB-8C853F08AFB5}"/>
              </a:ext>
            </a:extLst>
          </p:cNvPr>
          <p:cNvPicPr/>
          <p:nvPr/>
        </p:nvPicPr>
        <p:blipFill rotWithShape="1">
          <a:blip r:embed="rId4" cstate="print"/>
          <a:srcRect l="7109" r="3276" b="4"/>
          <a:stretch/>
        </p:blipFill>
        <p:spPr>
          <a:xfrm>
            <a:off x="5168353" y="3456432"/>
            <a:ext cx="4064598" cy="3401568"/>
          </a:xfrm>
          <a:custGeom>
            <a:avLst/>
            <a:gdLst/>
            <a:ahLst/>
            <a:cxnLst/>
            <a:rect l="l" t="t" r="r" b="b"/>
            <a:pathLst>
              <a:path w="4064598" h="3401568">
                <a:moveTo>
                  <a:pt x="749132" y="0"/>
                </a:moveTo>
                <a:lnTo>
                  <a:pt x="4064598" y="0"/>
                </a:lnTo>
                <a:lnTo>
                  <a:pt x="4059963" y="268360"/>
                </a:lnTo>
                <a:cubicBezTo>
                  <a:pt x="4022649" y="1346093"/>
                  <a:pt x="3782591" y="2345514"/>
                  <a:pt x="3394516" y="3186502"/>
                </a:cubicBezTo>
                <a:lnTo>
                  <a:pt x="3290055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398DFB7A-5FB9-4FBB-8BD1-0DBC6A365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3" name="Freeform: Shape 32">
            <a:extLst>
              <a:ext uri="{FF2B5EF4-FFF2-40B4-BE49-F238E27FC236}">
                <a16:creationId xmlns:a16="http://schemas.microsoft.com/office/drawing/2014/main" id="{357E4EC5-5150-4D8A-B97F-668E9075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E4B253-BB90-4A94-9982-F96217319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ESTRUCTURAS METALICAS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3704777-BB30-45AA-BD23-52BA1AFC1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55" y="2514600"/>
            <a:ext cx="5484909" cy="404657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pPr algn="just">
              <a:lnSpc>
                <a:spcPct val="100000"/>
              </a:lnSpc>
            </a:pPr>
            <a:r>
              <a:rPr lang="en-US" sz="1600" dirty="0"/>
              <a:t>DISEÑAMOS Y MONTAMOS TODO TIPO DE ESTRUCTURAS METALICAS PARA LA INDUSTRIA Y CONSTRUCCION</a:t>
            </a:r>
          </a:p>
          <a:p>
            <a:pPr algn="just">
              <a:lnSpc>
                <a:spcPct val="100000"/>
              </a:lnSpc>
            </a:pPr>
            <a:r>
              <a:rPr lang="es-ES" sz="1600" dirty="0"/>
              <a:t>FABRICAMOS ESTRUCTURAS TIPO TORRES O SIMILARES PARA SISTEMAS DE COMUNICACIÓN, PLATAFORMAS, MEZZANINES O ENTRESUELOS, ESTANTERÍAS Y DEMÁS ESTRUCTURAS EN METAL. TODO LO ANTERIOR AMOLDADO AL REQUERIMIENTO Y PRESUPUESTO DEL CLIENTE</a:t>
            </a:r>
            <a:r>
              <a:rPr lang="es-ES" sz="1600" i="1" dirty="0"/>
              <a:t>.</a:t>
            </a:r>
            <a:endParaRPr lang="es-CO" sz="1600" dirty="0"/>
          </a:p>
          <a:p>
            <a:endParaRPr lang="en-US" sz="2000" dirty="0"/>
          </a:p>
        </p:txBody>
      </p:sp>
      <p:pic>
        <p:nvPicPr>
          <p:cNvPr id="8" name="image12.jpeg">
            <a:extLst>
              <a:ext uri="{FF2B5EF4-FFF2-40B4-BE49-F238E27FC236}">
                <a16:creationId xmlns:a16="http://schemas.microsoft.com/office/drawing/2014/main" id="{E2660675-866D-4720-9602-A43BD832DB22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5" cstate="print"/>
          <a:srcRect r="39432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6BAFEEF-8D17-4B3F-AA18-6E5AC5A066A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579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3EE9C7-E9B8-4C96-91CF-B6E934FB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5" y="1129084"/>
            <a:ext cx="3689091" cy="19601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MONTAJES INDUSTRIALES</a:t>
            </a:r>
          </a:p>
        </p:txBody>
      </p:sp>
      <p:pic>
        <p:nvPicPr>
          <p:cNvPr id="14" name="Marcador de contenido 13" descr="Imagen que contiene exterior, edificio, barco, grande&#10;&#10;Descripción generada automáticamente">
            <a:extLst>
              <a:ext uri="{FF2B5EF4-FFF2-40B4-BE49-F238E27FC236}">
                <a16:creationId xmlns:a16="http://schemas.microsoft.com/office/drawing/2014/main" id="{3C71A9EB-D781-434A-A277-FE5DB4A328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96" r="-3" b="7012"/>
          <a:stretch/>
        </p:blipFill>
        <p:spPr>
          <a:xfrm>
            <a:off x="5064306" y="1519571"/>
            <a:ext cx="3081214" cy="2698754"/>
          </a:xfrm>
          <a:custGeom>
            <a:avLst/>
            <a:gdLst/>
            <a:ahLst/>
            <a:cxnLst/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5" name="image9.jpeg">
            <a:extLst>
              <a:ext uri="{FF2B5EF4-FFF2-40B4-BE49-F238E27FC236}">
                <a16:creationId xmlns:a16="http://schemas.microsoft.com/office/drawing/2014/main" id="{8F852254-842C-4C40-8FA1-783C9C1E76E8}"/>
              </a:ext>
            </a:extLst>
          </p:cNvPr>
          <p:cNvPicPr/>
          <p:nvPr/>
        </p:nvPicPr>
        <p:blipFill rotWithShape="1">
          <a:blip r:embed="rId3" cstate="print"/>
          <a:srcRect t="12457" r="-1" b="3640"/>
          <a:stretch/>
        </p:blipFill>
        <p:spPr>
          <a:xfrm>
            <a:off x="20" y="1"/>
            <a:ext cx="6770047" cy="2456679"/>
          </a:xfrm>
          <a:custGeom>
            <a:avLst/>
            <a:gdLst/>
            <a:ahLst/>
            <a:cxnLst/>
            <a:rect l="l" t="t" r="r" b="b"/>
            <a:pathLst>
              <a:path w="6770067" h="2456679">
                <a:moveTo>
                  <a:pt x="6770067" y="603033"/>
                </a:moveTo>
                <a:lnTo>
                  <a:pt x="6770067" y="617220"/>
                </a:lnTo>
                <a:lnTo>
                  <a:pt x="6768113" y="610127"/>
                </a:lnTo>
                <a:close/>
                <a:moveTo>
                  <a:pt x="0" y="0"/>
                </a:moveTo>
                <a:lnTo>
                  <a:pt x="6588505" y="0"/>
                </a:lnTo>
                <a:lnTo>
                  <a:pt x="6460879" y="219780"/>
                </a:lnTo>
                <a:cubicBezTo>
                  <a:pt x="5374128" y="2091240"/>
                  <a:pt x="5374128" y="2091240"/>
                  <a:pt x="5374128" y="2091240"/>
                </a:cubicBezTo>
                <a:cubicBezTo>
                  <a:pt x="5251862" y="2317464"/>
                  <a:pt x="5007334" y="2456679"/>
                  <a:pt x="4754071" y="2456679"/>
                </a:cubicBezTo>
                <a:cubicBezTo>
                  <a:pt x="710608" y="2456679"/>
                  <a:pt x="710608" y="2456679"/>
                  <a:pt x="710608" y="2456679"/>
                </a:cubicBezTo>
                <a:cubicBezTo>
                  <a:pt x="448613" y="2456679"/>
                  <a:pt x="212817" y="2317464"/>
                  <a:pt x="81819" y="2091240"/>
                </a:cubicBezTo>
                <a:lnTo>
                  <a:pt x="0" y="1949732"/>
                </a:lnTo>
                <a:close/>
              </a:path>
            </a:pathLst>
          </a:cu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A75136E-FB79-430B-9976-AC7105FE5A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05" t="11081" r="-2203" b="8794"/>
          <a:stretch/>
        </p:blipFill>
        <p:spPr>
          <a:xfrm>
            <a:off x="-14068" y="3089241"/>
            <a:ext cx="8006085" cy="3395965"/>
          </a:xfrm>
          <a:custGeom>
            <a:avLst/>
            <a:gdLst/>
            <a:ahLst/>
            <a:cxnLst/>
            <a:rect l="l" t="t" r="r" b="b"/>
            <a:pathLst>
              <a:path w="7498473" h="4238389">
                <a:moveTo>
                  <a:pt x="6770067" y="1839459"/>
                </a:moveTo>
                <a:lnTo>
                  <a:pt x="6770067" y="1853646"/>
                </a:lnTo>
                <a:lnTo>
                  <a:pt x="6768113" y="1846552"/>
                </a:lnTo>
                <a:close/>
                <a:moveTo>
                  <a:pt x="710608" y="0"/>
                </a:moveTo>
                <a:cubicBezTo>
                  <a:pt x="710608" y="0"/>
                  <a:pt x="710608" y="0"/>
                  <a:pt x="4754071" y="0"/>
                </a:cubicBezTo>
                <a:cubicBezTo>
                  <a:pt x="5007334" y="0"/>
                  <a:pt x="5251862" y="139215"/>
                  <a:pt x="5374128" y="365439"/>
                </a:cubicBezTo>
                <a:cubicBezTo>
                  <a:pt x="5374128" y="365439"/>
                  <a:pt x="5374128" y="365439"/>
                  <a:pt x="7400224" y="3854515"/>
                </a:cubicBezTo>
                <a:cubicBezTo>
                  <a:pt x="7465723" y="3963277"/>
                  <a:pt x="7498473" y="4087266"/>
                  <a:pt x="7498473" y="4211255"/>
                </a:cubicBezTo>
                <a:lnTo>
                  <a:pt x="7494852" y="4238389"/>
                </a:lnTo>
                <a:lnTo>
                  <a:pt x="0" y="4238389"/>
                </a:lnTo>
                <a:lnTo>
                  <a:pt x="0" y="506947"/>
                </a:lnTo>
                <a:lnTo>
                  <a:pt x="81819" y="365439"/>
                </a:lnTo>
                <a:cubicBezTo>
                  <a:pt x="212817" y="139215"/>
                  <a:pt x="448613" y="0"/>
                  <a:pt x="710608" y="0"/>
                </a:cubicBezTo>
                <a:close/>
              </a:path>
            </a:pathLst>
          </a:custGeom>
        </p:spPr>
      </p:pic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4BA6981B-BED1-413F-9337-D8DC64751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6085" y="3875863"/>
            <a:ext cx="3689091" cy="21955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Realizamos todo tipo de montajes en los diferentes tipos de procesos de la industria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C370B74-699B-429B-8BC3-CC5DB8F07A2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300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1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4.jpeg">
            <a:extLst>
              <a:ext uri="{FF2B5EF4-FFF2-40B4-BE49-F238E27FC236}">
                <a16:creationId xmlns:a16="http://schemas.microsoft.com/office/drawing/2014/main" id="{E22250B4-F170-4748-ADCB-3F2072AF997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r="1803"/>
          <a:stretch/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4FF409D-1695-4E76-AFA5-C4FB6C015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b="1" i="1" dirty="0"/>
              <a:t>PROYECTOS DE INTERVENCIÓN/CONTROL AMBIENTAL</a:t>
            </a:r>
            <a:br>
              <a:rPr lang="en-US" sz="1800" b="1" i="1" dirty="0"/>
            </a:br>
            <a:endParaRPr lang="en-US" sz="18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2FE612E-01D9-4EBC-A51C-9499366E3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400" dirty="0"/>
              <a:t>Proyectos de sistema de purificación de aire</a:t>
            </a:r>
          </a:p>
          <a:p>
            <a:r>
              <a:rPr lang="en-US" sz="1400" dirty="0"/>
              <a:t>Diseño e ingeniería de equipos de control ambiental para material particulado y gaseoso, generado por diferentes procesos industriales.</a:t>
            </a:r>
          </a:p>
          <a:p>
            <a:r>
              <a:rPr lang="en-US" sz="1400" dirty="0"/>
              <a:t>Diseño y montaje de redes de conexión (chimeneas)</a:t>
            </a:r>
          </a:p>
          <a:p>
            <a:r>
              <a:rPr lang="en-US" sz="1400" dirty="0"/>
              <a:t>Diseño, fabricación, montaje y reparación de tolvas y silos tipo industrial.</a:t>
            </a:r>
          </a:p>
          <a:p>
            <a:r>
              <a:rPr lang="en-US" sz="1400" dirty="0"/>
              <a:t>Suministro de solenoides, válvulas, medios filtrantes.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C577374-B289-4EF0-9634-EC75C216F7D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43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DF0697-F4E9-47BB-93E4-D3B437BD8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Proyectos de energeia solar y sistemas fotovoltaicos.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C193EF-2D3A-45C0-9317-EA9AAA03A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4736" y="2601479"/>
            <a:ext cx="3059268" cy="186027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 dirty="0"/>
              <a:t> </a:t>
            </a:r>
            <a:endParaRPr lang="en-US" sz="1400" i="1" dirty="0"/>
          </a:p>
          <a:p>
            <a:pPr marL="457200" lvl="1" indent="0">
              <a:buNone/>
            </a:pPr>
            <a:r>
              <a:rPr lang="en-US" sz="1400" dirty="0" err="1"/>
              <a:t>Diseño</a:t>
            </a:r>
            <a:r>
              <a:rPr lang="en-US" sz="1400" dirty="0"/>
              <a:t>, calculo y montaje de estructura metalica y obra civil para  proyectos de energía solar y energeia eolica para  complejos industriales, rurales, comerciales en todo el territorio nacional.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6.jpeg">
            <a:extLst>
              <a:ext uri="{FF2B5EF4-FFF2-40B4-BE49-F238E27FC236}">
                <a16:creationId xmlns:a16="http://schemas.microsoft.com/office/drawing/2014/main" id="{D19FDAD1-0B3A-44FF-9AF9-8DC34625FBA4}"/>
              </a:ext>
            </a:extLst>
          </p:cNvPr>
          <p:cNvPicPr>
            <a:picLocks noGrp="1"/>
          </p:cNvPicPr>
          <p:nvPr>
            <p:ph sz="half" idx="2"/>
          </p:nvPr>
        </p:nvPicPr>
        <p:blipFill rotWithShape="1">
          <a:blip r:embed="rId2" cstate="print"/>
          <a:srcRect l="6238" r="1273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7" name="Arc 2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image7.jpeg">
            <a:extLst>
              <a:ext uri="{FF2B5EF4-FFF2-40B4-BE49-F238E27FC236}">
                <a16:creationId xmlns:a16="http://schemas.microsoft.com/office/drawing/2014/main" id="{32F5A2AD-9BED-4F47-B67B-CBBCBEC8F5C6}"/>
              </a:ext>
            </a:extLst>
          </p:cNvPr>
          <p:cNvPicPr/>
          <p:nvPr/>
        </p:nvPicPr>
        <p:blipFill rotWithShape="1">
          <a:blip r:embed="rId3" cstate="print"/>
          <a:srcRect r="8150" b="-3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9A407DD-18F5-4B1D-8821-7293D6AA3C5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4997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lowchart: Document 4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Imagen 24" descr="Imagen que contiene exterior, tabla, comida, metal&#10;&#10;Descripción generada automáticamente">
            <a:extLst>
              <a:ext uri="{FF2B5EF4-FFF2-40B4-BE49-F238E27FC236}">
                <a16:creationId xmlns:a16="http://schemas.microsoft.com/office/drawing/2014/main" id="{9BC24F79-CDD2-4762-A162-1701CD8E76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660400"/>
            <a:ext cx="1879600" cy="1422400"/>
          </a:xfrm>
          <a:prstGeom prst="rect">
            <a:avLst/>
          </a:prstGeom>
        </p:spPr>
      </p:pic>
      <p:pic>
        <p:nvPicPr>
          <p:cNvPr id="13" name="Imagen 1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516893D2-B681-4B37-BEF5-314C4DA69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660400"/>
            <a:ext cx="2654300" cy="1422400"/>
          </a:xfrm>
          <a:prstGeom prst="rect">
            <a:avLst/>
          </a:prstGeom>
        </p:spPr>
      </p:pic>
      <p:pic>
        <p:nvPicPr>
          <p:cNvPr id="29" name="Imagen 28" descr="Imagen que contiene tabla, edificio, pequeño, computer&#10;&#10;Descripción generada automáticamente">
            <a:extLst>
              <a:ext uri="{FF2B5EF4-FFF2-40B4-BE49-F238E27FC236}">
                <a16:creationId xmlns:a16="http://schemas.microsoft.com/office/drawing/2014/main" id="{80AC564F-0CCA-4EB5-8D84-5CED622B9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660400"/>
            <a:ext cx="2641600" cy="1422400"/>
          </a:xfrm>
          <a:prstGeom prst="rect">
            <a:avLst/>
          </a:prstGeom>
        </p:spPr>
      </p:pic>
      <p:pic>
        <p:nvPicPr>
          <p:cNvPr id="31" name="Imagen 30" descr="Imagen que contiene persona, edificio, hombre, gente&#10;&#10;Descripción generada automáticamente">
            <a:extLst>
              <a:ext uri="{FF2B5EF4-FFF2-40B4-BE49-F238E27FC236}">
                <a16:creationId xmlns:a16="http://schemas.microsoft.com/office/drawing/2014/main" id="{5ACAA137-3FA9-480B-B8A3-7BB24F3E7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2159000"/>
            <a:ext cx="977900" cy="1828800"/>
          </a:xfrm>
          <a:prstGeom prst="rect">
            <a:avLst/>
          </a:prstGeom>
        </p:spPr>
      </p:pic>
      <p:pic>
        <p:nvPicPr>
          <p:cNvPr id="17" name="Imagen 16" descr="Imagen que contiene edificio, exterior, ladrillo, puerta&#10;&#10;Descripción generada automáticamente">
            <a:extLst>
              <a:ext uri="{FF2B5EF4-FFF2-40B4-BE49-F238E27FC236}">
                <a16:creationId xmlns:a16="http://schemas.microsoft.com/office/drawing/2014/main" id="{428E2190-A96F-4B8F-B26C-0FA4AA63C7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100" y="2159000"/>
            <a:ext cx="2806700" cy="1828800"/>
          </a:xfrm>
          <a:prstGeom prst="rect">
            <a:avLst/>
          </a:prstGeom>
        </p:spPr>
      </p:pic>
      <p:pic>
        <p:nvPicPr>
          <p:cNvPr id="19" name="Imagen 18" descr="Imagen que contiene edificio, ladrillo, piedra, fuego&#10;&#10;Descripción generada automáticamente">
            <a:extLst>
              <a:ext uri="{FF2B5EF4-FFF2-40B4-BE49-F238E27FC236}">
                <a16:creationId xmlns:a16="http://schemas.microsoft.com/office/drawing/2014/main" id="{654A54E1-44EF-4522-A9B6-D198BF18EE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159000"/>
            <a:ext cx="3403600" cy="1828800"/>
          </a:xfrm>
          <a:prstGeom prst="rect">
            <a:avLst/>
          </a:prstGeom>
        </p:spPr>
      </p:pic>
      <p:pic>
        <p:nvPicPr>
          <p:cNvPr id="8" name="image13.jpeg">
            <a:extLst>
              <a:ext uri="{FF2B5EF4-FFF2-40B4-BE49-F238E27FC236}">
                <a16:creationId xmlns:a16="http://schemas.microsoft.com/office/drawing/2014/main" id="{A7DD725F-9B4A-4686-9AA7-7F394268A162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8" cstate="print"/>
          <a:stretch>
            <a:fillRect/>
          </a:stretch>
        </p:blipFill>
        <p:spPr>
          <a:xfrm>
            <a:off x="4203700" y="4064000"/>
            <a:ext cx="2527300" cy="2108200"/>
          </a:xfrm>
          <a:prstGeom prst="rect">
            <a:avLst/>
          </a:prstGeom>
        </p:spPr>
      </p:pic>
      <p:pic>
        <p:nvPicPr>
          <p:cNvPr id="27" name="Imagen 26" descr="Imagen que contiene edificio, exterior, ventana, puerta&#10;&#10;Descripción generada automáticamente">
            <a:extLst>
              <a:ext uri="{FF2B5EF4-FFF2-40B4-BE49-F238E27FC236}">
                <a16:creationId xmlns:a16="http://schemas.microsoft.com/office/drawing/2014/main" id="{6A01527A-F134-4C27-BF84-F8447CB48D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0" y="4064000"/>
            <a:ext cx="2540000" cy="2108200"/>
          </a:xfrm>
          <a:prstGeom prst="rect">
            <a:avLst/>
          </a:prstGeom>
        </p:spPr>
      </p:pic>
      <p:pic>
        <p:nvPicPr>
          <p:cNvPr id="9" name="image14.jpeg">
            <a:extLst>
              <a:ext uri="{FF2B5EF4-FFF2-40B4-BE49-F238E27FC236}">
                <a16:creationId xmlns:a16="http://schemas.microsoft.com/office/drawing/2014/main" id="{9ED1946F-413D-48D5-8C55-ADA2814BD856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10" cstate="print"/>
          <a:stretch>
            <a:fillRect/>
          </a:stretch>
        </p:blipFill>
        <p:spPr>
          <a:xfrm>
            <a:off x="9410700" y="4064000"/>
            <a:ext cx="2120900" cy="21082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33B39CB-143F-4E43-867B-DF16139D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000" dirty="0">
                <a:solidFill>
                  <a:srgbClr val="FFFFFF"/>
                </a:solidFill>
              </a:rPr>
              <a:t>CARPINTERIA METALICA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s-ES" sz="2000" i="1" dirty="0"/>
              <a:t>Metalistería y carpintería metálica para proyectos de construcción industrial, institucional y de vivienda con altos estándares de calidad y con personal calificado y certificados.</a:t>
            </a:r>
            <a:br>
              <a:rPr lang="es-CO" sz="2000" dirty="0"/>
            </a:br>
            <a:endParaRPr lang="en-US" sz="2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3" name="Imagen 32" descr="Imagen que contiene edificio, frente, pequeño, hombre&#10;&#10;Descripción generada automáticamente">
            <a:extLst>
              <a:ext uri="{FF2B5EF4-FFF2-40B4-BE49-F238E27FC236}">
                <a16:creationId xmlns:a16="http://schemas.microsoft.com/office/drawing/2014/main" id="{A6024869-4697-4DC0-8218-A13B486E5B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15535" y="4695826"/>
            <a:ext cx="2624665" cy="147637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6ED8326-67E8-481F-8C08-E510FE068BC7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238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EDAE167-67F1-4F36-A26D-5801EAF6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CONSTRUCCION Y OBRAS CIVILES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A601723-4C08-4059-8454-E7BE9CC31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394316"/>
            <a:ext cx="4889933" cy="546755"/>
          </a:xfrm>
        </p:spPr>
        <p:txBody>
          <a:bodyPr>
            <a:normAutofit fontScale="92500" lnSpcReduction="20000"/>
          </a:bodyPr>
          <a:lstStyle/>
          <a:p>
            <a:r>
              <a:rPr lang="es-ES" sz="1400" b="1" i="1" dirty="0"/>
              <a:t>Construcción, mantenimiento y remodelación de viviendas, bodegas industriales, cerramientos, etc</a:t>
            </a:r>
            <a:r>
              <a:rPr lang="es-ES" b="1" i="1" dirty="0"/>
              <a:t>.</a:t>
            </a:r>
            <a:endParaRPr lang="es-CO" dirty="0"/>
          </a:p>
        </p:txBody>
      </p:sp>
      <p:pic>
        <p:nvPicPr>
          <p:cNvPr id="9" name="image24.jpeg">
            <a:extLst>
              <a:ext uri="{FF2B5EF4-FFF2-40B4-BE49-F238E27FC236}">
                <a16:creationId xmlns:a16="http://schemas.microsoft.com/office/drawing/2014/main" id="{57016025-148B-4170-829E-25C3C1B533E2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9261597" y="2207489"/>
            <a:ext cx="2733796" cy="1970273"/>
          </a:xfrm>
          <a:prstGeom prst="rect">
            <a:avLst/>
          </a:prstGeom>
        </p:spPr>
      </p:pic>
      <p:pic>
        <p:nvPicPr>
          <p:cNvPr id="8" name="image23.jpeg">
            <a:extLst>
              <a:ext uri="{FF2B5EF4-FFF2-40B4-BE49-F238E27FC236}">
                <a16:creationId xmlns:a16="http://schemas.microsoft.com/office/drawing/2014/main" id="{B04E9AAC-1CFA-4ED7-8AF9-38363DAADC2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50001" y="2207491"/>
            <a:ext cx="2733796" cy="1970272"/>
          </a:xfrm>
          <a:prstGeom prst="rect">
            <a:avLst/>
          </a:prstGeom>
        </p:spPr>
      </p:pic>
      <p:pic>
        <p:nvPicPr>
          <p:cNvPr id="10" name="image25.jpeg">
            <a:extLst>
              <a:ext uri="{FF2B5EF4-FFF2-40B4-BE49-F238E27FC236}">
                <a16:creationId xmlns:a16="http://schemas.microsoft.com/office/drawing/2014/main" id="{B436C680-C666-445B-8A9C-F4D82158248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83798" y="4266983"/>
            <a:ext cx="2911596" cy="2225892"/>
          </a:xfrm>
          <a:prstGeom prst="rect">
            <a:avLst/>
          </a:prstGeom>
        </p:spPr>
      </p:pic>
      <p:pic>
        <p:nvPicPr>
          <p:cNvPr id="12" name="Imagen 11" descr="Imagen que contiene exterior, pasto, edificio, pista&#10;&#10;Descripción generada automáticamente">
            <a:extLst>
              <a:ext uri="{FF2B5EF4-FFF2-40B4-BE49-F238E27FC236}">
                <a16:creationId xmlns:a16="http://schemas.microsoft.com/office/drawing/2014/main" id="{47DBEB58-E8B5-4AEA-AAD9-5FDE64E581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4294757"/>
            <a:ext cx="2733796" cy="2225892"/>
          </a:xfrm>
          <a:prstGeom prst="rect">
            <a:avLst/>
          </a:prstGeom>
        </p:spPr>
      </p:pic>
      <p:pic>
        <p:nvPicPr>
          <p:cNvPr id="14" name="Imagen 13" descr="Imagen que contiene exterior, pasto, campo, sucio&#10;&#10;Descripción generada automáticamente">
            <a:extLst>
              <a:ext uri="{FF2B5EF4-FFF2-40B4-BE49-F238E27FC236}">
                <a16:creationId xmlns:a16="http://schemas.microsoft.com/office/drawing/2014/main" id="{1C97AC48-EF12-4BF6-A7C9-463649B513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603" y="4312700"/>
            <a:ext cx="2911597" cy="218942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BBB1FD4-6B7E-4A33-AAAB-F80549BBCA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650" y="4331222"/>
            <a:ext cx="2341953" cy="2189427"/>
          </a:xfrm>
          <a:prstGeom prst="rect">
            <a:avLst/>
          </a:prstGeom>
        </p:spPr>
      </p:pic>
      <p:pic>
        <p:nvPicPr>
          <p:cNvPr id="11" name="image19.jpeg">
            <a:extLst>
              <a:ext uri="{FF2B5EF4-FFF2-40B4-BE49-F238E27FC236}">
                <a16:creationId xmlns:a16="http://schemas.microsoft.com/office/drawing/2014/main" id="{7A7DCB7B-2F45-41E9-9A1E-41BA16933AD1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684934" y="2197487"/>
            <a:ext cx="3665067" cy="198027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4F81514-E61C-4241-8AE1-97770421B9E4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710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21.jpeg">
            <a:extLst>
              <a:ext uri="{FF2B5EF4-FFF2-40B4-BE49-F238E27FC236}">
                <a16:creationId xmlns:a16="http://schemas.microsoft.com/office/drawing/2014/main" id="{15EF4941-21A0-4D6C-AE13-FFEA2D625955}"/>
              </a:ext>
            </a:extLst>
          </p:cNvPr>
          <p:cNvPicPr/>
          <p:nvPr/>
        </p:nvPicPr>
        <p:blipFill rotWithShape="1">
          <a:blip r:embed="rId2" cstate="print">
            <a:alphaModFix amt="35000"/>
          </a:blip>
          <a:srcRect t="13487"/>
          <a:stretch/>
        </p:blipFill>
        <p:spPr>
          <a:xfrm>
            <a:off x="20" y="1021"/>
            <a:ext cx="12191980" cy="6855958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7E6442ED-C9B0-491A-BEAD-19829689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3732894"/>
            <a:ext cx="5059245" cy="7612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ESCALERAS METALICAS</a:t>
            </a:r>
          </a:p>
        </p:txBody>
      </p:sp>
      <p:sp>
        <p:nvSpPr>
          <p:cNvPr id="58" name="Freeform: Shape 41">
            <a:extLst>
              <a:ext uri="{FF2B5EF4-FFF2-40B4-BE49-F238E27FC236}">
                <a16:creationId xmlns:a16="http://schemas.microsoft.com/office/drawing/2014/main" id="{AEECF78C-1048-456C-88A0-441412321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292608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22.jpeg">
            <a:extLst>
              <a:ext uri="{FF2B5EF4-FFF2-40B4-BE49-F238E27FC236}">
                <a16:creationId xmlns:a16="http://schemas.microsoft.com/office/drawing/2014/main" id="{869ED41D-9B70-48BC-B8C1-5C88D7E2324D}"/>
              </a:ext>
            </a:extLst>
          </p:cNvPr>
          <p:cNvPicPr/>
          <p:nvPr/>
        </p:nvPicPr>
        <p:blipFill rotWithShape="1">
          <a:blip r:embed="rId3" cstate="print"/>
          <a:srcRect r="395" b="-4"/>
          <a:stretch/>
        </p:blipFill>
        <p:spPr>
          <a:xfrm>
            <a:off x="-6" y="457200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71900" y="0"/>
                </a:moveTo>
                <a:cubicBezTo>
                  <a:pt x="959714" y="0"/>
                  <a:pt x="1598364" y="638650"/>
                  <a:pt x="1598364" y="1426464"/>
                </a:cubicBezTo>
                <a:cubicBezTo>
                  <a:pt x="1598364" y="2214278"/>
                  <a:pt x="959714" y="2852928"/>
                  <a:pt x="171900" y="2852928"/>
                </a:cubicBezTo>
                <a:cubicBezTo>
                  <a:pt x="122662" y="2852928"/>
                  <a:pt x="74006" y="2850433"/>
                  <a:pt x="26052" y="2845563"/>
                </a:cubicBezTo>
                <a:lnTo>
                  <a:pt x="0" y="2841587"/>
                </a:lnTo>
                <a:lnTo>
                  <a:pt x="0" y="11341"/>
                </a:lnTo>
                <a:lnTo>
                  <a:pt x="26052" y="7365"/>
                </a:lnTo>
                <a:cubicBezTo>
                  <a:pt x="74006" y="2495"/>
                  <a:pt x="122662" y="0"/>
                  <a:pt x="171900" y="0"/>
                </a:cubicBezTo>
                <a:close/>
              </a:path>
            </a:pathLst>
          </a:custGeom>
        </p:spPr>
      </p:pic>
      <p:sp>
        <p:nvSpPr>
          <p:cNvPr id="59" name="Oval 43">
            <a:extLst>
              <a:ext uri="{FF2B5EF4-FFF2-40B4-BE49-F238E27FC236}">
                <a16:creationId xmlns:a16="http://schemas.microsoft.com/office/drawing/2014/main" id="{F4C8155D-EBB3-4B50-B945-2D47A2C5C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78307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n 16" descr="Imagen que contiene interior, edificio, metal, pequeño&#10;&#10;Descripción generada automáticamente">
            <a:extLst>
              <a:ext uri="{FF2B5EF4-FFF2-40B4-BE49-F238E27FC236}">
                <a16:creationId xmlns:a16="http://schemas.microsoft.com/office/drawing/2014/main" id="{9041DE6A-08AC-4EE5-9C43-FDFCB37571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3" r="11199" b="3"/>
          <a:stretch/>
        </p:blipFill>
        <p:spPr>
          <a:xfrm>
            <a:off x="2142899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60" name="Oval 45">
            <a:extLst>
              <a:ext uri="{FF2B5EF4-FFF2-40B4-BE49-F238E27FC236}">
                <a16:creationId xmlns:a16="http://schemas.microsoft.com/office/drawing/2014/main" id="{EE99A833-6C48-4919-98F7-4D15C7369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5776" y="2926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n 14" descr="Imagen que contiene edificio, cuarto, pequeño, grande&#10;&#10;Descripción generada automáticamente">
            <a:extLst>
              <a:ext uri="{FF2B5EF4-FFF2-40B4-BE49-F238E27FC236}">
                <a16:creationId xmlns:a16="http://schemas.microsoft.com/office/drawing/2014/main" id="{9DC35739-7B4C-4ECC-ABB3-C1CC9EC8AB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43" r="3" b="9308"/>
          <a:stretch/>
        </p:blipFill>
        <p:spPr>
          <a:xfrm>
            <a:off x="5540368" y="4572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A695A57-BD44-4370-A882-8D5200F93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4632225"/>
            <a:ext cx="5059245" cy="14927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Diseñamos y fabricamos escaleras para diferentes propósitos: escalera de emergencias exterior, con rampa de seguridad, flotantes, con descanso inferior, de alto tráfico, de gato, entre otras</a:t>
            </a:r>
          </a:p>
        </p:txBody>
      </p:sp>
      <p:sp>
        <p:nvSpPr>
          <p:cNvPr id="61" name="Oval 47">
            <a:extLst>
              <a:ext uri="{FF2B5EF4-FFF2-40B4-BE49-F238E27FC236}">
                <a16:creationId xmlns:a16="http://schemas.microsoft.com/office/drawing/2014/main" id="{7C1CFE70-2BD5-4661-8AF9-D097E65E7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59027" y="338505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n 12" descr="Imagen que contiene hecho de madera, parrilla, horno, cubierto&#10;&#10;Descripción generada automáticamente">
            <a:extLst>
              <a:ext uri="{FF2B5EF4-FFF2-40B4-BE49-F238E27FC236}">
                <a16:creationId xmlns:a16="http://schemas.microsoft.com/office/drawing/2014/main" id="{747C5153-7518-40C6-97D3-9845496827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0" r="29101" b="3"/>
          <a:stretch/>
        </p:blipFill>
        <p:spPr>
          <a:xfrm>
            <a:off x="7223619" y="354965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62" name="Freeform: Shape 49">
            <a:extLst>
              <a:ext uri="{FF2B5EF4-FFF2-40B4-BE49-F238E27FC236}">
                <a16:creationId xmlns:a16="http://schemas.microsoft.com/office/drawing/2014/main" id="{5A6B4445-DDB3-4971-8FBA-4DCAF08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429044" y="3319690"/>
            <a:ext cx="1762956" cy="3182112"/>
          </a:xfrm>
          <a:custGeom>
            <a:avLst/>
            <a:gdLst>
              <a:gd name="connsiteX0" fmla="*/ 171900 w 1762956"/>
              <a:gd name="connsiteY0" fmla="*/ 0 h 3182112"/>
              <a:gd name="connsiteX1" fmla="*/ 1762956 w 1762956"/>
              <a:gd name="connsiteY1" fmla="*/ 1591056 h 3182112"/>
              <a:gd name="connsiteX2" fmla="*/ 171900 w 1762956"/>
              <a:gd name="connsiteY2" fmla="*/ 3182112 h 3182112"/>
              <a:gd name="connsiteX3" fmla="*/ 9224 w 1762956"/>
              <a:gd name="connsiteY3" fmla="*/ 3173898 h 3182112"/>
              <a:gd name="connsiteX4" fmla="*/ 0 w 1762956"/>
              <a:gd name="connsiteY4" fmla="*/ 3172490 h 3182112"/>
              <a:gd name="connsiteX5" fmla="*/ 0 w 1762956"/>
              <a:gd name="connsiteY5" fmla="*/ 9622 h 3182112"/>
              <a:gd name="connsiteX6" fmla="*/ 9224 w 1762956"/>
              <a:gd name="connsiteY6" fmla="*/ 8215 h 3182112"/>
              <a:gd name="connsiteX7" fmla="*/ 171900 w 1762956"/>
              <a:gd name="connsiteY7" fmla="*/ 0 h 3182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2956" h="3182112">
                <a:moveTo>
                  <a:pt x="171900" y="0"/>
                </a:moveTo>
                <a:cubicBezTo>
                  <a:pt x="1050616" y="0"/>
                  <a:pt x="1762956" y="712340"/>
                  <a:pt x="1762956" y="1591056"/>
                </a:cubicBezTo>
                <a:cubicBezTo>
                  <a:pt x="1762956" y="2469772"/>
                  <a:pt x="1050616" y="3182112"/>
                  <a:pt x="171900" y="3182112"/>
                </a:cubicBezTo>
                <a:cubicBezTo>
                  <a:pt x="116980" y="3182112"/>
                  <a:pt x="62710" y="3179330"/>
                  <a:pt x="9224" y="3173898"/>
                </a:cubicBezTo>
                <a:lnTo>
                  <a:pt x="0" y="3172490"/>
                </a:lnTo>
                <a:lnTo>
                  <a:pt x="0" y="9622"/>
                </a:lnTo>
                <a:lnTo>
                  <a:pt x="9224" y="8215"/>
                </a:lnTo>
                <a:cubicBezTo>
                  <a:pt x="62710" y="2783"/>
                  <a:pt x="116980" y="0"/>
                  <a:pt x="1719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20.jpeg">
            <a:extLst>
              <a:ext uri="{FF2B5EF4-FFF2-40B4-BE49-F238E27FC236}">
                <a16:creationId xmlns:a16="http://schemas.microsoft.com/office/drawing/2014/main" id="{A96CAFAD-C48A-42CF-AC1A-9FD49C18056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7" cstate="print"/>
          <a:srcRect l="11434" r="11018" b="-4"/>
          <a:stretch/>
        </p:blipFill>
        <p:spPr>
          <a:xfrm>
            <a:off x="10593636" y="3484282"/>
            <a:ext cx="1598364" cy="2852928"/>
          </a:xfrm>
          <a:custGeom>
            <a:avLst/>
            <a:gdLst/>
            <a:ahLst/>
            <a:cxnLst/>
            <a:rect l="l" t="t" r="r" b="b"/>
            <a:pathLst>
              <a:path w="1598364" h="2852928">
                <a:moveTo>
                  <a:pt x="1426464" y="0"/>
                </a:moveTo>
                <a:cubicBezTo>
                  <a:pt x="1475702" y="0"/>
                  <a:pt x="1524358" y="2495"/>
                  <a:pt x="1572312" y="7365"/>
                </a:cubicBezTo>
                <a:lnTo>
                  <a:pt x="1598364" y="11341"/>
                </a:lnTo>
                <a:lnTo>
                  <a:pt x="1598364" y="2841587"/>
                </a:lnTo>
                <a:lnTo>
                  <a:pt x="1572312" y="2845563"/>
                </a:lnTo>
                <a:cubicBezTo>
                  <a:pt x="1524358" y="2850433"/>
                  <a:pt x="1475702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A959119-1B37-47D3-AF2F-BE31221BE95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51571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4A1D2A76-5602-468B-84BB-9441F2188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6085" y="1129084"/>
            <a:ext cx="3689091" cy="19601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Mantenimiento </a:t>
            </a:r>
            <a:r>
              <a:rPr lang="en-US" sz="4000" dirty="0" err="1"/>
              <a:t>preventivo</a:t>
            </a:r>
            <a:r>
              <a:rPr lang="en-US" sz="4000" dirty="0"/>
              <a:t> y </a:t>
            </a:r>
            <a:r>
              <a:rPr lang="en-US" sz="4000" dirty="0" err="1"/>
              <a:t>correctivo</a:t>
            </a:r>
            <a:endParaRPr lang="en-US" sz="4000" dirty="0"/>
          </a:p>
        </p:txBody>
      </p:sp>
      <p:pic>
        <p:nvPicPr>
          <p:cNvPr id="11" name="Marcador de contenido 10" descr="Imagen que contiene interior, techo, cocina, cuarto&#10;&#10;Descripción generada automáticamente">
            <a:extLst>
              <a:ext uri="{FF2B5EF4-FFF2-40B4-BE49-F238E27FC236}">
                <a16:creationId xmlns:a16="http://schemas.microsoft.com/office/drawing/2014/main" id="{5E565181-C3C3-431F-856C-3F7E9D136D2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" r="14620"/>
          <a:stretch/>
        </p:blipFill>
        <p:spPr>
          <a:xfrm>
            <a:off x="20" y="10"/>
            <a:ext cx="7743929" cy="6857990"/>
          </a:xfrm>
          <a:custGeom>
            <a:avLst/>
            <a:gdLst/>
            <a:ahLst/>
            <a:cxnLst/>
            <a:rect l="l" t="t" r="r" b="b"/>
            <a:pathLst>
              <a:path w="7743949" h="6858000">
                <a:moveTo>
                  <a:pt x="956085" y="2071857"/>
                </a:moveTo>
                <a:cubicBezTo>
                  <a:pt x="956085" y="2071857"/>
                  <a:pt x="956085" y="2071857"/>
                  <a:pt x="4999548" y="2071857"/>
                </a:cubicBezTo>
                <a:cubicBezTo>
                  <a:pt x="5252811" y="2071857"/>
                  <a:pt x="5497339" y="2211072"/>
                  <a:pt x="5619604" y="2437296"/>
                </a:cubicBezTo>
                <a:cubicBezTo>
                  <a:pt x="5619604" y="2437296"/>
                  <a:pt x="5619604" y="2437296"/>
                  <a:pt x="7645701" y="5926372"/>
                </a:cubicBezTo>
                <a:cubicBezTo>
                  <a:pt x="7776699" y="6143896"/>
                  <a:pt x="7776699" y="6422327"/>
                  <a:pt x="7645701" y="6639850"/>
                </a:cubicBezTo>
                <a:cubicBezTo>
                  <a:pt x="7645701" y="6639850"/>
                  <a:pt x="7645701" y="6639850"/>
                  <a:pt x="7538856" y="6823844"/>
                </a:cubicBezTo>
                <a:lnTo>
                  <a:pt x="7519022" y="6858000"/>
                </a:lnTo>
                <a:lnTo>
                  <a:pt x="0" y="6858000"/>
                </a:lnTo>
                <a:lnTo>
                  <a:pt x="0" y="3003362"/>
                </a:lnTo>
                <a:lnTo>
                  <a:pt x="144017" y="2754282"/>
                </a:lnTo>
                <a:cubicBezTo>
                  <a:pt x="203181" y="2651956"/>
                  <a:pt x="264254" y="2546330"/>
                  <a:pt x="327296" y="2437296"/>
                </a:cubicBezTo>
                <a:cubicBezTo>
                  <a:pt x="458294" y="2211072"/>
                  <a:pt x="694090" y="2071857"/>
                  <a:pt x="956085" y="2071857"/>
                </a:cubicBezTo>
                <a:close/>
                <a:moveTo>
                  <a:pt x="6281397" y="1163923"/>
                </a:moveTo>
                <a:cubicBezTo>
                  <a:pt x="6281397" y="1163923"/>
                  <a:pt x="6281397" y="1163923"/>
                  <a:pt x="7148441" y="1163923"/>
                </a:cubicBezTo>
                <a:cubicBezTo>
                  <a:pt x="7202749" y="1163923"/>
                  <a:pt x="7255183" y="1193775"/>
                  <a:pt x="7281401" y="1242285"/>
                </a:cubicBezTo>
                <a:cubicBezTo>
                  <a:pt x="7281401" y="1242285"/>
                  <a:pt x="7281401" y="1242285"/>
                  <a:pt x="7715859" y="1990451"/>
                </a:cubicBezTo>
                <a:cubicBezTo>
                  <a:pt x="7743949" y="2037095"/>
                  <a:pt x="7743949" y="2096799"/>
                  <a:pt x="7715859" y="2143443"/>
                </a:cubicBezTo>
                <a:cubicBezTo>
                  <a:pt x="7715859" y="2143443"/>
                  <a:pt x="7715859" y="2143443"/>
                  <a:pt x="7281401" y="2891610"/>
                </a:cubicBezTo>
                <a:cubicBezTo>
                  <a:pt x="7255183" y="2940119"/>
                  <a:pt x="7202749" y="2969971"/>
                  <a:pt x="7148441" y="2969971"/>
                </a:cubicBezTo>
                <a:cubicBezTo>
                  <a:pt x="7148441" y="2969971"/>
                  <a:pt x="7148441" y="2969971"/>
                  <a:pt x="6281397" y="2969971"/>
                </a:cubicBezTo>
                <a:cubicBezTo>
                  <a:pt x="6225217" y="2969971"/>
                  <a:pt x="6174655" y="2940119"/>
                  <a:pt x="6146565" y="2891610"/>
                </a:cubicBezTo>
                <a:cubicBezTo>
                  <a:pt x="6146565" y="2891610"/>
                  <a:pt x="6146565" y="2891610"/>
                  <a:pt x="5713979" y="2143443"/>
                </a:cubicBezTo>
                <a:cubicBezTo>
                  <a:pt x="5685889" y="2096799"/>
                  <a:pt x="5685889" y="2037095"/>
                  <a:pt x="5713979" y="1990451"/>
                </a:cubicBezTo>
                <a:cubicBezTo>
                  <a:pt x="5713979" y="1990451"/>
                  <a:pt x="5713979" y="1990451"/>
                  <a:pt x="6146565" y="1242285"/>
                </a:cubicBezTo>
                <a:cubicBezTo>
                  <a:pt x="6174655" y="1193775"/>
                  <a:pt x="6225217" y="1163923"/>
                  <a:pt x="6281397" y="1163923"/>
                </a:cubicBezTo>
                <a:close/>
                <a:moveTo>
                  <a:pt x="0" y="0"/>
                </a:moveTo>
                <a:lnTo>
                  <a:pt x="6600525" y="0"/>
                </a:lnTo>
                <a:lnTo>
                  <a:pt x="6486618" y="196155"/>
                </a:lnTo>
                <a:cubicBezTo>
                  <a:pt x="6261242" y="584267"/>
                  <a:pt x="5994130" y="1044253"/>
                  <a:pt x="5677553" y="1589421"/>
                </a:cubicBezTo>
                <a:cubicBezTo>
                  <a:pt x="5555288" y="1815646"/>
                  <a:pt x="5310759" y="1954861"/>
                  <a:pt x="5057496" y="1954861"/>
                </a:cubicBezTo>
                <a:cubicBezTo>
                  <a:pt x="5057496" y="1954861"/>
                  <a:pt x="5057496" y="1954861"/>
                  <a:pt x="1014033" y="1954861"/>
                </a:cubicBezTo>
                <a:cubicBezTo>
                  <a:pt x="752038" y="1954861"/>
                  <a:pt x="516243" y="1815646"/>
                  <a:pt x="385244" y="1589421"/>
                </a:cubicBezTo>
                <a:cubicBezTo>
                  <a:pt x="385244" y="1589421"/>
                  <a:pt x="385244" y="1589421"/>
                  <a:pt x="69234" y="1042874"/>
                </a:cubicBezTo>
                <a:lnTo>
                  <a:pt x="0" y="923133"/>
                </a:lnTo>
                <a:close/>
              </a:path>
            </a:pathLst>
          </a:custGeom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8F00E05F-4D47-4A0F-A888-C3F3914C38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06085" y="3236181"/>
            <a:ext cx="3825697" cy="2195515"/>
          </a:xfrm>
        </p:spPr>
        <p:txBody>
          <a:bodyPr vert="horz" lIns="91440" tIns="45720" rIns="91440" bIns="45720" rtlCol="0">
            <a:normAutofit/>
          </a:bodyPr>
          <a:lstStyle/>
          <a:p>
            <a:pPr marL="914400" lvl="2"/>
            <a:r>
              <a:rPr lang="en-US" sz="1300" i="1" dirty="0" err="1"/>
              <a:t>Diseño</a:t>
            </a:r>
            <a:r>
              <a:rPr lang="en-US" sz="1300" i="1" dirty="0"/>
              <a:t> y </a:t>
            </a:r>
            <a:r>
              <a:rPr lang="en-US" sz="1300" i="1" dirty="0" err="1"/>
              <a:t>construcción</a:t>
            </a:r>
            <a:r>
              <a:rPr lang="en-US" sz="1300" i="1" dirty="0"/>
              <a:t> de </a:t>
            </a:r>
            <a:r>
              <a:rPr lang="en-US" sz="1300" i="1" dirty="0" err="1"/>
              <a:t>máquinas</a:t>
            </a:r>
            <a:r>
              <a:rPr lang="en-US" sz="1300" i="1" dirty="0"/>
              <a:t>	y/o </a:t>
            </a:r>
            <a:r>
              <a:rPr lang="en-US" sz="1300" i="1" dirty="0" err="1"/>
              <a:t>elemento</a:t>
            </a:r>
            <a:r>
              <a:rPr lang="en-US" sz="1300" i="1" dirty="0"/>
              <a:t>	de </a:t>
            </a:r>
            <a:r>
              <a:rPr lang="en-US" sz="1300" i="1" dirty="0" err="1"/>
              <a:t>máquinas</a:t>
            </a:r>
            <a:r>
              <a:rPr lang="en-US" sz="1300" i="1" dirty="0"/>
              <a:t>.</a:t>
            </a:r>
            <a:endParaRPr lang="en-US" sz="1300" dirty="0"/>
          </a:p>
          <a:p>
            <a:pPr marL="914400" lvl="2"/>
            <a:r>
              <a:rPr lang="en-US" sz="1300" i="1" dirty="0" err="1"/>
              <a:t>Reconstrucción</a:t>
            </a:r>
            <a:r>
              <a:rPr lang="en-US" sz="1300" i="1" dirty="0"/>
              <a:t> de </a:t>
            </a:r>
            <a:r>
              <a:rPr lang="en-US" sz="1300" i="1" dirty="0" err="1"/>
              <a:t>piezas</a:t>
            </a:r>
            <a:r>
              <a:rPr lang="en-US" sz="1300" i="1" dirty="0"/>
              <a:t> o </a:t>
            </a:r>
            <a:r>
              <a:rPr lang="en-US" sz="1300" i="1" dirty="0" err="1"/>
              <a:t>elementos</a:t>
            </a:r>
            <a:r>
              <a:rPr lang="en-US" sz="1300" i="1" dirty="0"/>
              <a:t> de </a:t>
            </a:r>
            <a:r>
              <a:rPr lang="en-US" sz="1300" i="1" dirty="0" err="1"/>
              <a:t>máquinas</a:t>
            </a:r>
            <a:r>
              <a:rPr lang="en-US" sz="1300" i="1" dirty="0"/>
              <a:t> </a:t>
            </a:r>
            <a:r>
              <a:rPr lang="en-US" sz="1300" i="1" dirty="0" err="1"/>
              <a:t>utilizadas</a:t>
            </a:r>
            <a:r>
              <a:rPr lang="en-US" sz="1300" i="1" dirty="0"/>
              <a:t> en industria, construcción y minería.</a:t>
            </a:r>
            <a:endParaRPr lang="en-US" sz="1300" dirty="0"/>
          </a:p>
          <a:p>
            <a:pPr marL="914400" lvl="2"/>
            <a:r>
              <a:rPr lang="en-US" sz="1300" i="1" dirty="0" err="1"/>
              <a:t>Mantenimiento</a:t>
            </a:r>
            <a:r>
              <a:rPr lang="en-US" sz="1300" i="1" dirty="0"/>
              <a:t> </a:t>
            </a:r>
            <a:r>
              <a:rPr lang="en-US" sz="1300" i="1" dirty="0" err="1"/>
              <a:t>preventivo</a:t>
            </a:r>
            <a:r>
              <a:rPr lang="en-US" sz="1300" i="1" dirty="0"/>
              <a:t>  y  </a:t>
            </a:r>
            <a:r>
              <a:rPr lang="en-US" sz="1300" i="1" dirty="0" err="1"/>
              <a:t>correctivo</a:t>
            </a:r>
            <a:r>
              <a:rPr lang="en-US" sz="1300" i="1" dirty="0"/>
              <a:t>	de </a:t>
            </a:r>
            <a:r>
              <a:rPr lang="en-US" sz="1300" i="1" dirty="0" err="1"/>
              <a:t>todo</a:t>
            </a:r>
            <a:r>
              <a:rPr lang="en-US" sz="1300" i="1" dirty="0"/>
              <a:t> </a:t>
            </a:r>
            <a:r>
              <a:rPr lang="en-US" sz="1300" i="1" dirty="0" err="1"/>
              <a:t>tipo</a:t>
            </a:r>
            <a:r>
              <a:rPr lang="en-US" sz="1300" i="1" dirty="0"/>
              <a:t> de </a:t>
            </a:r>
            <a:r>
              <a:rPr lang="en-US" sz="1300" i="1" dirty="0" err="1"/>
              <a:t>maquinaria</a:t>
            </a:r>
            <a:r>
              <a:rPr lang="en-US" sz="1300" i="1" dirty="0"/>
              <a:t>.</a:t>
            </a:r>
            <a:endParaRPr lang="en-US" sz="1300" dirty="0"/>
          </a:p>
          <a:p>
            <a:endParaRPr lang="en-US" sz="13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7B9872A-A132-4347-A3A3-659DB26F94A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85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732A39-42C2-4F1A-A4C9-739F98E67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BAB9ABA-573D-459A-9DC1-592384558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95" y="1812636"/>
            <a:ext cx="1879023" cy="250536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64C250D-0C8A-47E4-B6CF-3F16BBD8B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104" y="1812635"/>
            <a:ext cx="1879022" cy="250536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B4A6680-F042-4B53-A069-10BFE015D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412" y="1938048"/>
            <a:ext cx="1955358" cy="23799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871DF93-0A3E-49EB-82A8-D64AECFD2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6477" y="1938047"/>
            <a:ext cx="3353139" cy="237994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AAD91AE-8DEE-4E65-B1C3-D7899FC16B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795" y="4439948"/>
            <a:ext cx="1754060" cy="22384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EEF4E6E-D95C-4AB8-958C-ED5EC4D3C35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5614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14DA9-2476-48BC-8BFF-778C7F18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dirty="0"/>
              <a:t>DESARROLLO DE PROYECTOS VARIOS </a:t>
            </a:r>
            <a:endParaRPr lang="es-CO" sz="3200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5F4C608-C2B2-4BB3-B982-627E6361B7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309" y="1997797"/>
            <a:ext cx="1868560" cy="1868560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344F71-275E-40E9-AFF5-8A05AA821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290" y="2010023"/>
            <a:ext cx="1868561" cy="18685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72EE20-931F-4A4B-9737-D6C3681E5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944" y="1964696"/>
            <a:ext cx="1868561" cy="186856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EE4546-A752-4A7B-8B68-268D681881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706" y="1973081"/>
            <a:ext cx="1998772" cy="1880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4C6098-4DD9-4448-9D53-96FF2396C2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75411"/>
            <a:ext cx="2072663" cy="186963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3870270-F630-43F9-A3A6-D049C40C39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673" y="1973081"/>
            <a:ext cx="1868561" cy="186856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71C8688-E3C4-4D87-99C9-1C92AA2F8D5F}"/>
              </a:ext>
            </a:extLst>
          </p:cNvPr>
          <p:cNvSpPr txBox="1"/>
          <p:nvPr/>
        </p:nvSpPr>
        <p:spPr>
          <a:xfrm>
            <a:off x="1366982" y="1604786"/>
            <a:ext cx="1543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Mantenimiento correctivo vía férrea</a:t>
            </a:r>
            <a:endParaRPr lang="es-CO" sz="11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B4E976-E20F-4E42-96D5-AB47D54BB304}"/>
              </a:ext>
            </a:extLst>
          </p:cNvPr>
          <p:cNvSpPr txBox="1"/>
          <p:nvPr/>
        </p:nvSpPr>
        <p:spPr>
          <a:xfrm>
            <a:off x="3351824" y="1533809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Construcción placa de concreto </a:t>
            </a:r>
            <a:endParaRPr lang="es-CO" sz="11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474FEF-809B-4723-B297-A20F39FD3F19}"/>
              </a:ext>
            </a:extLst>
          </p:cNvPr>
          <p:cNvSpPr txBox="1"/>
          <p:nvPr/>
        </p:nvSpPr>
        <p:spPr>
          <a:xfrm>
            <a:off x="5269543" y="1496867"/>
            <a:ext cx="16529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Mantenimiento locativos en general</a:t>
            </a:r>
            <a:endParaRPr lang="es-CO" sz="11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3C08BF0-61DD-43F0-958C-923141A0801F}"/>
              </a:ext>
            </a:extLst>
          </p:cNvPr>
          <p:cNvSpPr txBox="1"/>
          <p:nvPr/>
        </p:nvSpPr>
        <p:spPr>
          <a:xfrm>
            <a:off x="1289176" y="3958022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Mantenimiento contenedores</a:t>
            </a:r>
            <a:endParaRPr lang="es-CO" sz="11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C2C07DB-F04C-4C6A-9346-911A1B4F6A1E}"/>
              </a:ext>
            </a:extLst>
          </p:cNvPr>
          <p:cNvSpPr txBox="1"/>
          <p:nvPr/>
        </p:nvSpPr>
        <p:spPr>
          <a:xfrm>
            <a:off x="9551584" y="1565361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Adecuación de contenedores</a:t>
            </a:r>
            <a:endParaRPr lang="es-CO" sz="11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CD2DE6D-D63D-48F9-9F50-C449EEC575BA}"/>
              </a:ext>
            </a:extLst>
          </p:cNvPr>
          <p:cNvSpPr txBox="1"/>
          <p:nvPr/>
        </p:nvSpPr>
        <p:spPr>
          <a:xfrm>
            <a:off x="7513158" y="1542194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Mantenimiento a instalaciones</a:t>
            </a:r>
            <a:endParaRPr lang="es-CO" sz="1100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C8F1108-343F-4E63-AA83-9254D3F347A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9.jpeg">
            <a:extLst>
              <a:ext uri="{FF2B5EF4-FFF2-40B4-BE49-F238E27FC236}">
                <a16:creationId xmlns:a16="http://schemas.microsoft.com/office/drawing/2014/main" id="{641B72D2-9E45-4D77-8226-99036B79ED43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50449" y="4388909"/>
            <a:ext cx="1730029" cy="1764756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EAC2F172-5A0A-4F74-A900-84FCC8A4BDA4}"/>
              </a:ext>
            </a:extLst>
          </p:cNvPr>
          <p:cNvSpPr txBox="1"/>
          <p:nvPr/>
        </p:nvSpPr>
        <p:spPr>
          <a:xfrm>
            <a:off x="3072645" y="3960741"/>
            <a:ext cx="1699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Montaje isla lubricación</a:t>
            </a:r>
            <a:endParaRPr lang="es-CO" sz="1100" dirty="0"/>
          </a:p>
        </p:txBody>
      </p:sp>
      <p:pic>
        <p:nvPicPr>
          <p:cNvPr id="25" name="image23.jpeg">
            <a:extLst>
              <a:ext uri="{FF2B5EF4-FFF2-40B4-BE49-F238E27FC236}">
                <a16:creationId xmlns:a16="http://schemas.microsoft.com/office/drawing/2014/main" id="{51620194-E464-4204-866B-ECB56B02F947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372706" y="4409157"/>
            <a:ext cx="2050403" cy="1838894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19B1EB54-59C3-4627-9EE7-C400DBCC22BC}"/>
              </a:ext>
            </a:extLst>
          </p:cNvPr>
          <p:cNvSpPr txBox="1"/>
          <p:nvPr/>
        </p:nvSpPr>
        <p:spPr>
          <a:xfrm>
            <a:off x="9454590" y="3889311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Fabricación cabinas de pintura automotriz</a:t>
            </a:r>
            <a:endParaRPr lang="es-CO" sz="1100" dirty="0"/>
          </a:p>
        </p:txBody>
      </p:sp>
      <p:pic>
        <p:nvPicPr>
          <p:cNvPr id="27" name="image10.jpeg">
            <a:extLst>
              <a:ext uri="{FF2B5EF4-FFF2-40B4-BE49-F238E27FC236}">
                <a16:creationId xmlns:a16="http://schemas.microsoft.com/office/drawing/2014/main" id="{DDA8A006-9499-443E-AE80-B8E25B125E9F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602699" y="4409157"/>
            <a:ext cx="1726535" cy="1838894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AE5F73D3-4B2B-4739-A58D-C7CA8DE610DC}"/>
              </a:ext>
            </a:extLst>
          </p:cNvPr>
          <p:cNvSpPr txBox="1"/>
          <p:nvPr/>
        </p:nvSpPr>
        <p:spPr>
          <a:xfrm>
            <a:off x="5522346" y="3950102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Mantenimiento piso Bodega</a:t>
            </a:r>
            <a:endParaRPr lang="es-CO" sz="1100" dirty="0"/>
          </a:p>
        </p:txBody>
      </p:sp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41778252-9B37-4100-A573-119AEBCC7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824" y="4347529"/>
            <a:ext cx="1868561" cy="186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F02CAB50-6558-4996-9BBF-D1D73CAC5DE5}"/>
              </a:ext>
            </a:extLst>
          </p:cNvPr>
          <p:cNvSpPr txBox="1"/>
          <p:nvPr/>
        </p:nvSpPr>
        <p:spPr>
          <a:xfrm>
            <a:off x="7755099" y="4113140"/>
            <a:ext cx="1699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Montaje línea de producción</a:t>
            </a:r>
            <a:endParaRPr lang="es-CO" sz="1100" dirty="0"/>
          </a:p>
        </p:txBody>
      </p:sp>
    </p:spTree>
    <p:extLst>
      <p:ext uri="{BB962C8B-B14F-4D97-AF65-F5344CB8AC3E}">
        <p14:creationId xmlns:p14="http://schemas.microsoft.com/office/powerpoint/2010/main" val="62083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6">
            <a:extLst>
              <a:ext uri="{FF2B5EF4-FFF2-40B4-BE49-F238E27FC236}">
                <a16:creationId xmlns:a16="http://schemas.microsoft.com/office/drawing/2014/main" id="{C25203A2-1D47-4CF0-B8AE-707FDB17E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INGENIERIA MONTAJES Y &amp; SERVICIOS TECNICOS</a:t>
            </a:r>
            <a:endParaRPr lang="es-CO" sz="3600" dirty="0"/>
          </a:p>
        </p:txBody>
      </p:sp>
      <p:sp>
        <p:nvSpPr>
          <p:cNvPr id="19" name="Marcador de contenido 18">
            <a:extLst>
              <a:ext uri="{FF2B5EF4-FFF2-40B4-BE49-F238E27FC236}">
                <a16:creationId xmlns:a16="http://schemas.microsoft.com/office/drawing/2014/main" id="{856DF9D9-FE0D-4220-BFB2-AC46900D2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5943" y="3183614"/>
            <a:ext cx="5595743" cy="3674386"/>
          </a:xfrm>
        </p:spPr>
        <p:txBody>
          <a:bodyPr>
            <a:normAutofit lnSpcReduction="10000"/>
          </a:bodyPr>
          <a:lstStyle/>
          <a:p>
            <a:pPr lvl="1"/>
            <a:r>
              <a:rPr lang="es-ES" i="1" dirty="0"/>
              <a:t>Realizamos asesoría, diseño y montaje en plantas industriales, tales como</a:t>
            </a:r>
            <a:endParaRPr lang="es-CO" sz="2000" dirty="0"/>
          </a:p>
          <a:p>
            <a:pPr lvl="1"/>
            <a:r>
              <a:rPr lang="es-ES" i="1" dirty="0"/>
              <a:t>instalación de líneas de ensamble, cambio de localización de máquinas (desmontaje y montaje), de acuerdo a los requerimientos del cliente.</a:t>
            </a:r>
            <a:endParaRPr lang="es-CO" sz="2000" dirty="0"/>
          </a:p>
          <a:p>
            <a:endParaRPr lang="es-CO" dirty="0"/>
          </a:p>
        </p:txBody>
      </p:sp>
      <p:sp>
        <p:nvSpPr>
          <p:cNvPr id="20" name="Marcador de texto 19">
            <a:extLst>
              <a:ext uri="{FF2B5EF4-FFF2-40B4-BE49-F238E27FC236}">
                <a16:creationId xmlns:a16="http://schemas.microsoft.com/office/drawing/2014/main" id="{B0C924E3-F3FF-4594-95E2-3A5F1C2EDA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CO" dirty="0"/>
              <a:t>SUMINISTROS</a:t>
            </a:r>
          </a:p>
        </p:txBody>
      </p:sp>
      <p:sp>
        <p:nvSpPr>
          <p:cNvPr id="21" name="Marcador de contenido 20">
            <a:extLst>
              <a:ext uri="{FF2B5EF4-FFF2-40B4-BE49-F238E27FC236}">
                <a16:creationId xmlns:a16="http://schemas.microsoft.com/office/drawing/2014/main" id="{8F7DE782-352D-48B1-B158-7120D692E93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ES" i="1" dirty="0"/>
              <a:t>Suministro de personal calificado con el fin de apoyar los proyectos y operaciones técnicas que nuestros clientes requieran.</a:t>
            </a:r>
            <a:endParaRPr lang="es-CO" i="1" dirty="0"/>
          </a:p>
          <a:p>
            <a:pPr lvl="0"/>
            <a:r>
              <a:rPr lang="es-ES" i="1" dirty="0"/>
              <a:t>Electromecánicos,</a:t>
            </a:r>
            <a:endParaRPr lang="es-CO" dirty="0"/>
          </a:p>
          <a:p>
            <a:pPr lvl="0"/>
            <a:r>
              <a:rPr lang="es-ES" i="1" dirty="0"/>
              <a:t>mecánicos de mantenimiento,</a:t>
            </a:r>
            <a:endParaRPr lang="es-CO" dirty="0"/>
          </a:p>
          <a:p>
            <a:pPr lvl="0"/>
            <a:r>
              <a:rPr lang="es-ES" i="1" dirty="0"/>
              <a:t>electricistas,</a:t>
            </a:r>
            <a:endParaRPr lang="es-CO" dirty="0"/>
          </a:p>
          <a:p>
            <a:pPr lvl="0"/>
            <a:r>
              <a:rPr lang="es-ES" i="1" dirty="0"/>
              <a:t>soldadores certificados y ayudantes.</a:t>
            </a:r>
            <a:endParaRPr lang="es-CO" dirty="0"/>
          </a:p>
          <a:p>
            <a:endParaRPr lang="es-CO" dirty="0"/>
          </a:p>
        </p:txBody>
      </p:sp>
      <p:pic>
        <p:nvPicPr>
          <p:cNvPr id="2065" name="Picture 17" descr="Asesoría Técnica - Servicios - CASA UEDA">
            <a:extLst>
              <a:ext uri="{FF2B5EF4-FFF2-40B4-BE49-F238E27FC236}">
                <a16:creationId xmlns:a16="http://schemas.microsoft.com/office/drawing/2014/main" id="{EEE2329E-A9CB-40D3-BCB0-2955045DB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" y="1465143"/>
            <a:ext cx="3986212" cy="179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Suministro de mano de obra temporal">
            <a:extLst>
              <a:ext uri="{FF2B5EF4-FFF2-40B4-BE49-F238E27FC236}">
                <a16:creationId xmlns:a16="http://schemas.microsoft.com/office/drawing/2014/main" id="{9470E035-C2D0-413E-B36E-467345DB9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327" y="4994031"/>
            <a:ext cx="1905673" cy="186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Qué es la Mano de Obra? – Control y Registro de la mano de obra">
            <a:extLst>
              <a:ext uri="{FF2B5EF4-FFF2-40B4-BE49-F238E27FC236}">
                <a16:creationId xmlns:a16="http://schemas.microsoft.com/office/drawing/2014/main" id="{35F9BA38-D267-42B6-BA5E-15A458FFD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434" y="5392856"/>
            <a:ext cx="3221501" cy="139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D734C02-6696-4651-8269-8DD2D216913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5203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3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1C422489-4C14-4AE2-9EBF-6BAAFB14A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r>
              <a:rPr lang="es-ES" sz="4800"/>
              <a:t>INGENIERIA MONTAJES &amp; SERVICIOS TECNICOS</a:t>
            </a:r>
            <a:br>
              <a:rPr lang="es-ES" sz="4800"/>
            </a:br>
            <a:r>
              <a:rPr lang="es-ES" sz="4800"/>
              <a:t>IM&amp;ST</a:t>
            </a:r>
            <a:endParaRPr lang="es-CO" sz="4800"/>
          </a:p>
        </p:txBody>
      </p:sp>
      <p:graphicFrame>
        <p:nvGraphicFramePr>
          <p:cNvPr id="47" name="Marcador de contenido 7">
            <a:extLst>
              <a:ext uri="{FF2B5EF4-FFF2-40B4-BE49-F238E27FC236}">
                <a16:creationId xmlns:a16="http://schemas.microsoft.com/office/drawing/2014/main" id="{EC3874F3-3EE7-4CAE-9EA2-BE6ECC2A3C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372768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0C134EF9-C33C-4AB5-B263-932763CCC72A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6906" cy="54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496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638</Words>
  <Application>Microsoft Office PowerPoint</Application>
  <PresentationFormat>Panorámica</PresentationFormat>
  <Paragraphs>83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INGENIERIA MONTAJES &amp; SERVICIOS TECNICOS</vt:lpstr>
      <vt:lpstr>INGENIERIA MONTAJES Y &amp; SERVICIOS TECNICOS</vt:lpstr>
      <vt:lpstr>INGENIERIA MONTAJES Y &amp; SERVICIOS TECNICOS</vt:lpstr>
      <vt:lpstr>        INGENIERIA MONTAJES Y &amp; SERVICIOS TECNICOS                         NUESTROS SERVICIOS  Ejecutar  proyectos medio ambientalmente sostenibles, construcción, minería e industria, desarrollando obras civiles, montajes industriales, fabricación de estructuras metálicas, carpintería metálica para obras civiles, montaje y mantenimiento de equipos y afines.  </vt:lpstr>
      <vt:lpstr>PROYECTOS INDUSTRIALES </vt:lpstr>
      <vt:lpstr>ESTRUCTURAS METALICAS</vt:lpstr>
      <vt:lpstr>MONTAJES INDUSTRIALES</vt:lpstr>
      <vt:lpstr>PROYECTOS DE INTERVENCIÓN/CONTROL AMBIENTAL </vt:lpstr>
      <vt:lpstr>Proyectos de energeia solar y sistemas fotovoltaicos.</vt:lpstr>
      <vt:lpstr>    CARPINTERIA METALICA  Metalistería y carpintería metálica para proyectos de construcción industrial, institucional y de vivienda con altos estándares de calidad y con personal calificado y certificados. </vt:lpstr>
      <vt:lpstr>CONSTRUCCION Y OBRAS CIVILES</vt:lpstr>
      <vt:lpstr>ESCALERAS METALICAS</vt:lpstr>
      <vt:lpstr>Mantenimiento preventivo y correctivo</vt:lpstr>
      <vt:lpstr>Presentación de PowerPoint</vt:lpstr>
      <vt:lpstr>DESARROLLO DE PROYECTOS VARIOS </vt:lpstr>
      <vt:lpstr>INGENIERIA MONTAJES Y &amp; SERVICIOS TECNICOS</vt:lpstr>
      <vt:lpstr>INGENIERIA MONTAJES &amp; SERVICIOS TECNICOS IM&amp;ST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INGENIERIA MONTAJES &amp; SERVICIOS TECNICOS</dc:title>
  <dc:creator>vale rivera</dc:creator>
  <cp:lastModifiedBy>user}</cp:lastModifiedBy>
  <cp:revision>21</cp:revision>
  <dcterms:created xsi:type="dcterms:W3CDTF">2020-11-06T00:13:02Z</dcterms:created>
  <dcterms:modified xsi:type="dcterms:W3CDTF">2025-04-01T17:08:17Z</dcterms:modified>
</cp:coreProperties>
</file>